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267" r:id="rId6"/>
    <p:sldId id="268" r:id="rId7"/>
    <p:sldId id="270" r:id="rId8"/>
    <p:sldId id="257" r:id="rId9"/>
    <p:sldId id="261" r:id="rId10"/>
    <p:sldId id="258" r:id="rId11"/>
    <p:sldId id="269" r:id="rId12"/>
    <p:sldId id="260" r:id="rId13"/>
    <p:sldId id="259" r:id="rId14"/>
    <p:sldId id="264" r:id="rId15"/>
    <p:sldId id="265"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242"/>
    <a:srgbClr val="F2F2F2"/>
    <a:srgbClr val="7F7F7F"/>
    <a:srgbClr val="404040"/>
    <a:srgbClr val="CE295E"/>
    <a:srgbClr val="A6A6A6"/>
    <a:srgbClr val="BFBFBF"/>
    <a:srgbClr val="E37777"/>
    <a:srgbClr val="64A4CA"/>
    <a:srgbClr val="66C5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1CEC7E-7D14-4AB7-AB92-C64DC5216FC2}" v="3" dt="2024-03-03T04:14:42.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2" d="100"/>
          <a:sy n="82" d="100"/>
        </p:scale>
        <p:origin x="720" y="72"/>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i Ichchhaporia" userId="3da596d4e51126d0" providerId="LiveId" clId="{791CEC7E-7D14-4AB7-AB92-C64DC5216FC2}"/>
    <pc:docChg chg="undo custSel modSld">
      <pc:chgData name="Ayushi Ichchhaporia" userId="3da596d4e51126d0" providerId="LiveId" clId="{791CEC7E-7D14-4AB7-AB92-C64DC5216FC2}" dt="2024-03-03T04:15:43.934" v="51"/>
      <pc:docMkLst>
        <pc:docMk/>
      </pc:docMkLst>
      <pc:sldChg chg="addSp delSp modSp mod">
        <pc:chgData name="Ayushi Ichchhaporia" userId="3da596d4e51126d0" providerId="LiveId" clId="{791CEC7E-7D14-4AB7-AB92-C64DC5216FC2}" dt="2024-03-03T04:15:43.934" v="51"/>
        <pc:sldMkLst>
          <pc:docMk/>
          <pc:sldMk cId="3393650642" sldId="267"/>
        </pc:sldMkLst>
        <pc:spChg chg="mod">
          <ac:chgData name="Ayushi Ichchhaporia" userId="3da596d4e51126d0" providerId="LiveId" clId="{791CEC7E-7D14-4AB7-AB92-C64DC5216FC2}" dt="2024-03-03T04:15:22.588" v="37" actId="20577"/>
          <ac:spMkLst>
            <pc:docMk/>
            <pc:sldMk cId="3393650642" sldId="267"/>
            <ac:spMk id="3" creationId="{BD10349E-4E9E-6C65-DCDD-09F4DD28713B}"/>
          </ac:spMkLst>
        </pc:spChg>
        <pc:spChg chg="add del mod">
          <ac:chgData name="Ayushi Ichchhaporia" userId="3da596d4e51126d0" providerId="LiveId" clId="{791CEC7E-7D14-4AB7-AB92-C64DC5216FC2}" dt="2024-03-03T04:15:23.775" v="39"/>
          <ac:spMkLst>
            <pc:docMk/>
            <pc:sldMk cId="3393650642" sldId="267"/>
            <ac:spMk id="5" creationId="{95534855-1916-DFB0-DA0D-6D86985B5E0B}"/>
          </ac:spMkLst>
        </pc:spChg>
        <pc:spChg chg="add del mod">
          <ac:chgData name="Ayushi Ichchhaporia" userId="3da596d4e51126d0" providerId="LiveId" clId="{791CEC7E-7D14-4AB7-AB92-C64DC5216FC2}" dt="2024-03-03T04:15:43.934" v="51"/>
          <ac:spMkLst>
            <pc:docMk/>
            <pc:sldMk cId="3393650642" sldId="267"/>
            <ac:spMk id="8" creationId="{19BA7BAF-F30A-619B-522C-7A8789756D0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da596d4e51126d0/Desktop/EXCELR/Bank%20Project/Bank%20Analyst%20(Rohi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7.jpg"/><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Admin\OneDrive\Desktop\EXCELR\Bank%20Project\Bank%20Analyst%20(Rohit).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 (Rohit).xlsx]Kpi_2!PivotTable12</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Grade and sub grade wise revol_bal</a:t>
            </a:r>
          </a:p>
        </c:rich>
      </c:tx>
      <c:layout>
        <c:manualLayout>
          <c:xMode val="edge"/>
          <c:yMode val="edge"/>
          <c:x val="0.18551992107956555"/>
          <c:y val="5.7848995051817488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pivotFmt>
      <c:pivotFmt>
        <c:idx val="2"/>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28575" cap="rnd" cmpd="sng">
            <a:solidFill>
              <a:srgbClr val="00B050"/>
            </a:solidFill>
            <a:round/>
            <a:headEnd type="none"/>
            <a:tailEnd type="triangle"/>
          </a:ln>
          <a:effectLst/>
        </c:spPr>
        <c:marker>
          <c:symbol val="diamond"/>
          <c:size val="7"/>
          <c:spPr>
            <a:solidFill>
              <a:srgbClr val="FF0000"/>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502109926719789"/>
          <c:y val="0.22481952056138299"/>
          <c:w val="0.84020994713269748"/>
          <c:h val="0.55374509220656321"/>
        </c:manualLayout>
      </c:layout>
      <c:lineChart>
        <c:grouping val="stacked"/>
        <c:varyColors val="0"/>
        <c:ser>
          <c:idx val="0"/>
          <c:order val="0"/>
          <c:tx>
            <c:strRef>
              <c:f>Kpi_2!$B$3</c:f>
              <c:strCache>
                <c:ptCount val="1"/>
                <c:pt idx="0">
                  <c:v>Total</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Kpi_2!$A$4:$A$11</c:f>
              <c:strCache>
                <c:ptCount val="7"/>
                <c:pt idx="0">
                  <c:v>A</c:v>
                </c:pt>
                <c:pt idx="1">
                  <c:v>B</c:v>
                </c:pt>
                <c:pt idx="2">
                  <c:v>C</c:v>
                </c:pt>
                <c:pt idx="3">
                  <c:v>D</c:v>
                </c:pt>
                <c:pt idx="4">
                  <c:v>E</c:v>
                </c:pt>
                <c:pt idx="5">
                  <c:v>F</c:v>
                </c:pt>
                <c:pt idx="6">
                  <c:v>G</c:v>
                </c:pt>
              </c:strCache>
            </c:strRef>
          </c:cat>
          <c:val>
            <c:numRef>
              <c:f>Kpi_2!$B$4:$B$11</c:f>
              <c:numCache>
                <c:formatCode>"₹"\ #,##0</c:formatCode>
                <c:ptCount val="7"/>
                <c:pt idx="0">
                  <c:v>114756575</c:v>
                </c:pt>
                <c:pt idx="1">
                  <c:v>161308549</c:v>
                </c:pt>
                <c:pt idx="2">
                  <c:v>110120710</c:v>
                </c:pt>
                <c:pt idx="3">
                  <c:v>74490429</c:v>
                </c:pt>
                <c:pt idx="4">
                  <c:v>46074539</c:v>
                </c:pt>
                <c:pt idx="5">
                  <c:v>18282816</c:v>
                </c:pt>
                <c:pt idx="6">
                  <c:v>6462726</c:v>
                </c:pt>
              </c:numCache>
            </c:numRef>
          </c:val>
          <c:smooth val="0"/>
          <c:extLst>
            <c:ext xmlns:c16="http://schemas.microsoft.com/office/drawing/2014/chart" uri="{C3380CC4-5D6E-409C-BE32-E72D297353CC}">
              <c16:uniqueId val="{00000000-2BC9-44BA-85DC-65C5F58604CF}"/>
            </c:ext>
          </c:extLst>
        </c:ser>
        <c:dLbls>
          <c:showLegendKey val="0"/>
          <c:showVal val="0"/>
          <c:showCatName val="0"/>
          <c:showSerName val="0"/>
          <c:showPercent val="0"/>
          <c:showBubbleSize val="0"/>
        </c:dLbls>
        <c:smooth val="0"/>
        <c:axId val="323911055"/>
        <c:axId val="1973390015"/>
      </c:lineChart>
      <c:catAx>
        <c:axId val="323911055"/>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973390015"/>
        <c:crosses val="autoZero"/>
        <c:auto val="1"/>
        <c:lblAlgn val="ctr"/>
        <c:lblOffset val="100"/>
        <c:noMultiLvlLbl val="0"/>
      </c:catAx>
      <c:valAx>
        <c:axId val="1973390015"/>
        <c:scaling>
          <c:orientation val="minMax"/>
        </c:scaling>
        <c:delete val="0"/>
        <c:axPos val="l"/>
        <c:majorGridlines>
          <c:spPr>
            <a:ln w="9525" cap="flat" cmpd="sng" algn="ctr">
              <a:solidFill>
                <a:schemeClr val="lt1">
                  <a:lumMod val="95000"/>
                  <a:alpha val="10000"/>
                </a:schemeClr>
              </a:solidFill>
              <a:round/>
            </a:ln>
            <a:effectLst/>
          </c:spPr>
        </c:majorGridlines>
        <c:numFmt formatCode="&quot;₹&quot;\ #,##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23911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[Bank Analyst (Rohit).xlsx]Kpi_3!PivotTable13</c:name>
    <c:fmtId val="1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IN" b="1" dirty="0">
                <a:solidFill>
                  <a:schemeClr val="bg1"/>
                </a:solidFill>
              </a:rPr>
              <a:t>Total Payment for Verified Status Vs Total Payment for Non Verified Status</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US" b="1" dirty="0">
              <a:solidFill>
                <a:schemeClr val="bg1"/>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ivotFmts>
      <c:pivotFmt>
        <c:idx val="0"/>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C7A1E3"/>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5E2DB"/>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5E2DB"/>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7"/>
        <c:spPr>
          <a:solidFill>
            <a:srgbClr val="C7A1E3"/>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1"/>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5"/>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8"/>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9"/>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2"/>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3"/>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glow rad="88900">
              <a:schemeClr val="accent1">
                <a:satMod val="175000"/>
                <a:alpha val="40000"/>
              </a:schemeClr>
            </a:glow>
          </a:effectLst>
          <a:scene3d>
            <a:camera prst="orthographicFront"/>
            <a:lightRig rig="threePt" dir="t"/>
          </a:scene3d>
          <a:sp3d>
            <a:bevelT prst="angle"/>
            <a:bevelB/>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6"/>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7"/>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4044873385347773"/>
          <c:y val="0.35683975048982775"/>
          <c:w val="0.71910279568397095"/>
          <c:h val="0.64039966851448182"/>
        </c:manualLayout>
      </c:layout>
      <c:pieChart>
        <c:varyColors val="1"/>
        <c:ser>
          <c:idx val="0"/>
          <c:order val="0"/>
          <c:tx>
            <c:strRef>
              <c:f>Kpi_3!$B$3</c:f>
              <c:strCache>
                <c:ptCount val="1"/>
                <c:pt idx="0">
                  <c:v>Total</c:v>
                </c:pt>
              </c:strCache>
            </c:strRef>
          </c:tx>
          <c:spPr>
            <a:effectLst>
              <a:glow rad="88900">
                <a:schemeClr val="accent1">
                  <a:satMod val="175000"/>
                  <a:alpha val="40000"/>
                </a:schemeClr>
              </a:glow>
            </a:effectLst>
            <a:scene3d>
              <a:camera prst="orthographicFront"/>
              <a:lightRig rig="threePt" dir="t"/>
            </a:scene3d>
            <a:sp3d>
              <a:bevelT prst="angle"/>
              <a:bevelB/>
            </a:sp3d>
          </c:spPr>
          <c:dPt>
            <c:idx val="0"/>
            <c:bubble3D val="0"/>
            <c:explosion val="4"/>
            <c:spPr>
              <a:solidFill>
                <a:srgbClr val="FF0000"/>
              </a:solidFill>
              <a:ln>
                <a:noFill/>
              </a:ln>
              <a:effectLst>
                <a:glow rad="88900">
                  <a:schemeClr val="accent1">
                    <a:satMod val="175000"/>
                    <a:alpha val="40000"/>
                  </a:schemeClr>
                </a:glow>
              </a:effectLst>
              <a:scene3d>
                <a:camera prst="orthographicFront"/>
                <a:lightRig rig="threePt" dir="t"/>
              </a:scene3d>
              <a:sp3d>
                <a:bevelT prst="angle"/>
                <a:bevelB/>
              </a:sp3d>
            </c:spPr>
            <c:extLst>
              <c:ext xmlns:c16="http://schemas.microsoft.com/office/drawing/2014/chart" uri="{C3380CC4-5D6E-409C-BE32-E72D297353CC}">
                <c16:uniqueId val="{00000001-B8DA-4464-8509-76BA42CE9670}"/>
              </c:ext>
            </c:extLst>
          </c:dPt>
          <c:dPt>
            <c:idx val="1"/>
            <c:bubble3D val="0"/>
            <c:spPr>
              <a:solidFill>
                <a:srgbClr val="00B050"/>
              </a:solidFill>
              <a:ln>
                <a:noFill/>
              </a:ln>
              <a:effectLst>
                <a:glow rad="88900">
                  <a:schemeClr val="accent1">
                    <a:satMod val="175000"/>
                    <a:alpha val="40000"/>
                  </a:schemeClr>
                </a:glow>
              </a:effectLst>
              <a:scene3d>
                <a:camera prst="orthographicFront"/>
                <a:lightRig rig="threePt" dir="t"/>
              </a:scene3d>
              <a:sp3d>
                <a:bevelT prst="angle"/>
                <a:bevelB/>
              </a:sp3d>
            </c:spPr>
            <c:extLst>
              <c:ext xmlns:c16="http://schemas.microsoft.com/office/drawing/2014/chart" uri="{C3380CC4-5D6E-409C-BE32-E72D297353CC}">
                <c16:uniqueId val="{00000003-B8DA-4464-8509-76BA42CE9670}"/>
              </c:ext>
            </c:extLst>
          </c:dPt>
          <c:dPt>
            <c:idx val="2"/>
            <c:bubble3D val="0"/>
            <c:spPr>
              <a:solidFill>
                <a:srgbClr val="6699FF"/>
              </a:solidFill>
              <a:ln>
                <a:noFill/>
              </a:ln>
              <a:effectLst>
                <a:glow rad="88900">
                  <a:schemeClr val="accent1">
                    <a:satMod val="175000"/>
                    <a:alpha val="40000"/>
                  </a:schemeClr>
                </a:glow>
              </a:effectLst>
              <a:scene3d>
                <a:camera prst="orthographicFront"/>
                <a:lightRig rig="threePt" dir="t"/>
              </a:scene3d>
              <a:sp3d>
                <a:bevelT prst="angle"/>
                <a:bevelB/>
              </a:sp3d>
            </c:spPr>
            <c:extLst>
              <c:ext xmlns:c16="http://schemas.microsoft.com/office/drawing/2014/chart" uri="{C3380CC4-5D6E-409C-BE32-E72D297353CC}">
                <c16:uniqueId val="{00000005-B8DA-4464-8509-76BA42CE9670}"/>
              </c:ext>
            </c:extLst>
          </c:dPt>
          <c:dLbls>
            <c:dLbl>
              <c:idx val="0"/>
              <c:layout>
                <c:manualLayout>
                  <c:x val="-0.24021041774327709"/>
                  <c:y val="5.6172862238587473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8DA-4464-8509-76BA42CE9670}"/>
                </c:ext>
              </c:extLst>
            </c:dLbl>
            <c:dLbl>
              <c:idx val="1"/>
              <c:layout>
                <c:manualLayout>
                  <c:x val="0.23307937180210492"/>
                  <c:y val="-6.989836117331611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B8DA-4464-8509-76BA42CE967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Kpi_3!$A$4:$A$6</c:f>
              <c:strCache>
                <c:ptCount val="2"/>
                <c:pt idx="0">
                  <c:v>Not Verified</c:v>
                </c:pt>
                <c:pt idx="1">
                  <c:v>Verified</c:v>
                </c:pt>
              </c:strCache>
            </c:strRef>
          </c:cat>
          <c:val>
            <c:numRef>
              <c:f>Kpi_3!$B$4:$B$6</c:f>
              <c:numCache>
                <c:formatCode>"₹"\ #,##0</c:formatCode>
                <c:ptCount val="2"/>
                <c:pt idx="0">
                  <c:v>153534112.88095105</c:v>
                </c:pt>
                <c:pt idx="1">
                  <c:v>219892307.5108375</c:v>
                </c:pt>
              </c:numCache>
            </c:numRef>
          </c:val>
          <c:extLst>
            <c:ext xmlns:c16="http://schemas.microsoft.com/office/drawing/2014/chart" uri="{C3380CC4-5D6E-409C-BE32-E72D297353CC}">
              <c16:uniqueId val="{00000006-B8DA-4464-8509-76BA42CE967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dpi="0" rotWithShape="1">
      <a:blip xmlns:r="http://schemas.openxmlformats.org/officeDocument/2006/relationships" r:embed="rId3">
        <a:alphaModFix amt="65000"/>
        <a:extLst>
          <a:ext uri="{28A0092B-C50C-407E-A947-70E740481C1C}">
            <a14:useLocalDpi xmlns:a14="http://schemas.microsoft.com/office/drawing/2010/main" val="0"/>
          </a:ext>
        </a:extLst>
      </a:blip>
      <a:srcRect/>
      <a:stretch>
        <a:fillRect/>
      </a:stretch>
    </a:blip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6350" cap="rnd">
              <a:solidFill>
                <a:schemeClr val="tx1">
                  <a:lumMod val="75000"/>
                  <a:lumOff val="25000"/>
                </a:schemeClr>
              </a:solidFill>
              <a:round/>
            </a:ln>
            <a:effectLst/>
          </c:spPr>
          <c:marker>
            <c:symbol val="circle"/>
            <c:size val="5"/>
            <c:spPr>
              <a:solidFill>
                <a:schemeClr val="tx1">
                  <a:lumMod val="75000"/>
                  <a:lumOff val="25000"/>
                </a:schemeClr>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Sheet1!$B$2:$B$7</c:f>
              <c:numCache>
                <c:formatCode>General</c:formatCode>
                <c:ptCount val="6"/>
                <c:pt idx="0">
                  <c:v>40</c:v>
                </c:pt>
                <c:pt idx="1">
                  <c:v>30</c:v>
                </c:pt>
                <c:pt idx="2">
                  <c:v>25</c:v>
                </c:pt>
                <c:pt idx="3">
                  <c:v>15</c:v>
                </c:pt>
                <c:pt idx="4">
                  <c:v>20</c:v>
                </c:pt>
                <c:pt idx="5">
                  <c:v>30</c:v>
                </c:pt>
              </c:numCache>
            </c:numRef>
          </c:val>
          <c:smooth val="1"/>
          <c:extLst>
            <c:ext xmlns:c16="http://schemas.microsoft.com/office/drawing/2014/chart" uri="{C3380CC4-5D6E-409C-BE32-E72D297353CC}">
              <c16:uniqueId val="{00000000-53D0-4211-AA0C-C3E7B74F87A7}"/>
            </c:ext>
          </c:extLst>
        </c:ser>
        <c:ser>
          <c:idx val="1"/>
          <c:order val="1"/>
          <c:tx>
            <c:strRef>
              <c:f>Sheet1!$C$1</c:f>
              <c:strCache>
                <c:ptCount val="1"/>
                <c:pt idx="0">
                  <c:v>Series 2</c:v>
                </c:pt>
              </c:strCache>
            </c:strRef>
          </c:tx>
          <c:spPr>
            <a:ln w="6350" cap="rnd">
              <a:solidFill>
                <a:srgbClr val="CE295E"/>
              </a:solidFill>
              <a:round/>
            </a:ln>
            <a:effectLst/>
          </c:spPr>
          <c:marker>
            <c:symbol val="circle"/>
            <c:size val="5"/>
            <c:spPr>
              <a:solidFill>
                <a:srgbClr val="CE295E"/>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Sheet1!$C$2:$C$7</c:f>
              <c:numCache>
                <c:formatCode>General</c:formatCode>
                <c:ptCount val="6"/>
                <c:pt idx="0">
                  <c:v>30</c:v>
                </c:pt>
                <c:pt idx="1">
                  <c:v>50</c:v>
                </c:pt>
                <c:pt idx="2">
                  <c:v>30</c:v>
                </c:pt>
                <c:pt idx="3">
                  <c:v>10</c:v>
                </c:pt>
                <c:pt idx="4">
                  <c:v>5</c:v>
                </c:pt>
                <c:pt idx="5">
                  <c:v>15</c:v>
                </c:pt>
              </c:numCache>
            </c:numRef>
          </c:val>
          <c:smooth val="1"/>
          <c:extLst>
            <c:ext xmlns:c16="http://schemas.microsoft.com/office/drawing/2014/chart" uri="{C3380CC4-5D6E-409C-BE32-E72D297353CC}">
              <c16:uniqueId val="{00000001-53D0-4211-AA0C-C3E7B74F87A7}"/>
            </c:ext>
          </c:extLst>
        </c:ser>
        <c:dLbls>
          <c:showLegendKey val="0"/>
          <c:showVal val="0"/>
          <c:showCatName val="0"/>
          <c:showSerName val="0"/>
          <c:showPercent val="0"/>
          <c:showBubbleSize val="0"/>
        </c:dLbls>
        <c:marker val="1"/>
        <c:smooth val="0"/>
        <c:axId val="799105304"/>
        <c:axId val="799112752"/>
      </c:lineChart>
      <c:dateAx>
        <c:axId val="7991053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12752"/>
        <c:crosses val="autoZero"/>
        <c:auto val="1"/>
        <c:lblOffset val="100"/>
        <c:baseTimeUnit val="days"/>
      </c:dateAx>
      <c:valAx>
        <c:axId val="799112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530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75000"/>
                  <a:lumOff val="2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Series 1</c:v>
                </c:pt>
              </c:strCache>
            </c:strRef>
          </c:tx>
          <c:spPr>
            <a:solidFill>
              <a:srgbClr val="CE295E"/>
            </a:solidFill>
            <a:ln>
              <a:noFill/>
            </a:ln>
            <a:effectLst/>
            <a:sp3d/>
          </c:spPr>
          <c:invertIfNegative val="0"/>
          <c:cat>
            <c:strRef>
              <c:f>Sheet1!$A$2:$A$4</c:f>
              <c:strCache>
                <c:ptCount val="3"/>
                <c:pt idx="0">
                  <c:v>Category 1</c:v>
                </c:pt>
                <c:pt idx="1">
                  <c:v>Category 2</c:v>
                </c:pt>
                <c:pt idx="2">
                  <c:v>Category 3</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0294-4546-A425-5154F1D679D2}"/>
            </c:ext>
          </c:extLst>
        </c:ser>
        <c:ser>
          <c:idx val="1"/>
          <c:order val="1"/>
          <c:tx>
            <c:strRef>
              <c:f>Sheet1!$C$1</c:f>
              <c:strCache>
                <c:ptCount val="1"/>
                <c:pt idx="0">
                  <c:v>Series 2</c:v>
                </c:pt>
              </c:strCache>
            </c:strRef>
          </c:tx>
          <c:spPr>
            <a:solidFill>
              <a:srgbClr val="404040"/>
            </a:solidFill>
            <a:ln>
              <a:noFill/>
            </a:ln>
            <a:effectLst/>
            <a:sp3d/>
          </c:spPr>
          <c:invertIfNegative val="0"/>
          <c:cat>
            <c:strRef>
              <c:f>Sheet1!$A$2:$A$4</c:f>
              <c:strCache>
                <c:ptCount val="3"/>
                <c:pt idx="0">
                  <c:v>Category 1</c:v>
                </c:pt>
                <c:pt idx="1">
                  <c:v>Category 2</c:v>
                </c:pt>
                <c:pt idx="2">
                  <c:v>Category 3</c:v>
                </c:pt>
              </c:strCache>
            </c:strRef>
          </c:cat>
          <c:val>
            <c:numRef>
              <c:f>Sheet1!$C$2:$C$4</c:f>
              <c:numCache>
                <c:formatCode>General</c:formatCode>
                <c:ptCount val="3"/>
                <c:pt idx="0">
                  <c:v>2.4</c:v>
                </c:pt>
                <c:pt idx="1">
                  <c:v>4.4000000000000004</c:v>
                </c:pt>
                <c:pt idx="2">
                  <c:v>1.8</c:v>
                </c:pt>
              </c:numCache>
            </c:numRef>
          </c:val>
          <c:extLst>
            <c:ext xmlns:c16="http://schemas.microsoft.com/office/drawing/2014/chart" uri="{C3380CC4-5D6E-409C-BE32-E72D297353CC}">
              <c16:uniqueId val="{00000001-0294-4546-A425-5154F1D679D2}"/>
            </c:ext>
          </c:extLst>
        </c:ser>
        <c:ser>
          <c:idx val="2"/>
          <c:order val="2"/>
          <c:tx>
            <c:strRef>
              <c:f>Sheet1!$D$1</c:f>
              <c:strCache>
                <c:ptCount val="1"/>
                <c:pt idx="0">
                  <c:v>Series 3</c:v>
                </c:pt>
              </c:strCache>
            </c:strRef>
          </c:tx>
          <c:spPr>
            <a:solidFill>
              <a:srgbClr val="7F7F7F"/>
            </a:solidFill>
            <a:ln>
              <a:noFill/>
            </a:ln>
            <a:effectLst/>
            <a:sp3d/>
          </c:spPr>
          <c:invertIfNegative val="0"/>
          <c:cat>
            <c:strRef>
              <c:f>Sheet1!$A$2:$A$4</c:f>
              <c:strCache>
                <c:ptCount val="3"/>
                <c:pt idx="0">
                  <c:v>Category 1</c:v>
                </c:pt>
                <c:pt idx="1">
                  <c:v>Category 2</c:v>
                </c:pt>
                <c:pt idx="2">
                  <c:v>Category 3</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3-0294-4546-A425-5154F1D679D2}"/>
            </c:ext>
          </c:extLst>
        </c:ser>
        <c:dLbls>
          <c:showLegendKey val="0"/>
          <c:showVal val="0"/>
          <c:showCatName val="0"/>
          <c:showSerName val="0"/>
          <c:showPercent val="0"/>
          <c:showBubbleSize val="0"/>
        </c:dLbls>
        <c:gapWidth val="150"/>
        <c:shape val="box"/>
        <c:axId val="799107656"/>
        <c:axId val="799103736"/>
        <c:axId val="0"/>
      </c:bar3DChart>
      <c:catAx>
        <c:axId val="799107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3736"/>
        <c:crosses val="autoZero"/>
        <c:auto val="1"/>
        <c:lblAlgn val="ctr"/>
        <c:lblOffset val="100"/>
        <c:noMultiLvlLbl val="0"/>
      </c:catAx>
      <c:valAx>
        <c:axId val="7991037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7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3/3/2024</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3/3/2024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23FFB-B398-A976-343B-D9AA5F1FE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F1179-4C9B-41AE-417E-913B90C46E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1B299-7DD8-7580-A597-C96143C8D1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8B2EC9-7508-FEEA-3786-9A898C21C358}"/>
              </a:ext>
            </a:extLst>
          </p:cNvPr>
          <p:cNvSpPr>
            <a:spLocks noGrp="1"/>
          </p:cNvSpPr>
          <p:nvPr>
            <p:ph type="sldNum" sz="quarter" idx="5"/>
          </p:nvPr>
        </p:nvSpPr>
        <p:spPr/>
        <p:txBody>
          <a:bodyPr/>
          <a:lstStyle/>
          <a:p>
            <a:fld id="{7F48DEA9-6F4F-4540-9E5D-C6F39079AF72}" type="slidenum">
              <a:rPr lang="en-US" smtClean="0"/>
              <a:t>13</a:t>
            </a:fld>
            <a:endParaRPr lang="en-US" dirty="0"/>
          </a:p>
        </p:txBody>
      </p:sp>
    </p:spTree>
    <p:extLst>
      <p:ext uri="{BB962C8B-B14F-4D97-AF65-F5344CB8AC3E}">
        <p14:creationId xmlns:p14="http://schemas.microsoft.com/office/powerpoint/2010/main" val="95145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433B1-B940-CF9B-7840-72DCA2581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AAB7C-5A92-CA1D-F546-158DD87C7C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03E773-9931-26BC-2353-35812D8773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85F3DF-5E9F-F33B-A756-502A08D3B290}"/>
              </a:ext>
            </a:extLst>
          </p:cNvPr>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326601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11</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12</a:t>
            </a:fld>
            <a:endParaRPr lang="en-US" dirty="0"/>
          </a:p>
        </p:txBody>
      </p:sp>
    </p:spTree>
    <p:extLst>
      <p:ext uri="{BB962C8B-B14F-4D97-AF65-F5344CB8AC3E}">
        <p14:creationId xmlns:p14="http://schemas.microsoft.com/office/powerpoint/2010/main" val="283444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of a city.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3486150" y="3141234"/>
            <a:ext cx="5105400" cy="584775"/>
          </a:xfrm>
          <a:prstGeom prst="rect">
            <a:avLst/>
          </a:prstGeom>
          <a:noFill/>
        </p:spPr>
        <p:txBody>
          <a:bodyPr wrap="square" rtlCol="0" anchor="ctr">
            <a:spAutoFit/>
          </a:bodyPr>
          <a:lstStyle/>
          <a:p>
            <a:pPr algn="ctr"/>
            <a:r>
              <a:rPr lang="en-US" sz="3200" dirty="0">
                <a:solidFill>
                  <a:schemeClr val="bg1"/>
                </a:solidFill>
                <a:latin typeface="+mj-lt"/>
              </a:rPr>
              <a:t>Bank Loan Of Customers</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a:extLst>
              <a:ext uri="{FF2B5EF4-FFF2-40B4-BE49-F238E27FC236}">
                <a16:creationId xmlns:a16="http://schemas.microsoft.com/office/drawing/2014/main" id="{3BCC445D-99BF-4BD6-A87A-9AB46C82F7C1}"/>
              </a:ext>
            </a:extLst>
          </p:cNvPr>
          <p:cNvSpPr txBox="1"/>
          <p:nvPr/>
        </p:nvSpPr>
        <p:spPr>
          <a:xfrm>
            <a:off x="3524250" y="3679109"/>
            <a:ext cx="5143500" cy="338554"/>
          </a:xfrm>
          <a:prstGeom prst="rect">
            <a:avLst/>
          </a:prstGeom>
          <a:noFill/>
        </p:spPr>
        <p:txBody>
          <a:bodyPr wrap="square" rtlCol="0" anchor="ctr">
            <a:spAutoFit/>
          </a:bodyPr>
          <a:lstStyle/>
          <a:p>
            <a:pPr algn="ctr"/>
            <a:r>
              <a:rPr lang="en-US" sz="1600" dirty="0">
                <a:solidFill>
                  <a:schemeClr val="bg1"/>
                </a:solidFill>
              </a:rPr>
              <a:t>(Finance)</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Kpi 5:Sub chart</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10</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838200" y="1687232"/>
            <a:ext cx="3028950" cy="4524306"/>
            <a:chOff x="838200" y="1687232"/>
            <a:chExt cx="3028950" cy="4524306"/>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791174E-A030-4EC8-A12C-CBF7B4ECD2AE}"/>
                </a:ext>
              </a:extLst>
            </p:cNvPr>
            <p:cNvGrpSpPr/>
            <p:nvPr/>
          </p:nvGrpSpPr>
          <p:grpSpPr>
            <a:xfrm>
              <a:off x="1322832" y="1687232"/>
              <a:ext cx="2059686" cy="1920940"/>
              <a:chOff x="749625"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rgbClr val="CE295E"/>
                    </a:solidFill>
                  </a:rPr>
                  <a:t>42M</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Renters</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i="0" dirty="0">
                  <a:solidFill>
                    <a:srgbClr val="111111"/>
                  </a:solidFill>
                  <a:effectLst/>
                </a:rPr>
                <a:t>Around </a:t>
              </a:r>
              <a:r>
                <a:rPr lang="en-US" sz="1400" b="1" i="0" dirty="0">
                  <a:solidFill>
                    <a:srgbClr val="111111"/>
                  </a:solidFill>
                  <a:effectLst/>
                </a:rPr>
                <a:t>42 million</a:t>
              </a:r>
              <a:r>
                <a:rPr lang="en-US" sz="1400" b="0" i="0" dirty="0">
                  <a:solidFill>
                    <a:srgbClr val="111111"/>
                  </a:solidFill>
                  <a:effectLst/>
                </a:rPr>
                <a:t> individuals have rent as their last payment type. These are likely people who do not own their homes and are renting instead.</a:t>
              </a:r>
              <a:endParaRPr lang="en-US" sz="1400" dirty="0">
                <a:solidFill>
                  <a:schemeClr val="tx1">
                    <a:lumMod val="75000"/>
                    <a:lumOff val="25000"/>
                  </a:schemeClr>
                </a:solidFill>
              </a:endParaRP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4581525" y="1687232"/>
            <a:ext cx="3028950" cy="4524306"/>
            <a:chOff x="4600575" y="1687232"/>
            <a:chExt cx="3028950" cy="4524306"/>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C940176A-1141-46EB-A141-FD8CC1108C54}"/>
                </a:ext>
              </a:extLst>
            </p:cNvPr>
            <p:cNvGrpSpPr/>
            <p:nvPr/>
          </p:nvGrpSpPr>
          <p:grpSpPr>
            <a:xfrm>
              <a:off x="5085207" y="1687232"/>
              <a:ext cx="2059686" cy="1920940"/>
              <a:chOff x="749625" y="2041702"/>
              <a:chExt cx="3781664" cy="3526921"/>
            </a:xfrm>
          </p:grpSpPr>
          <p:graphicFrame>
            <p:nvGraphicFramePr>
              <p:cNvPr id="86" name="Chart 85">
                <a:extLst>
                  <a:ext uri="{FF2B5EF4-FFF2-40B4-BE49-F238E27FC236}">
                    <a16:creationId xmlns:a16="http://schemas.microsoft.com/office/drawing/2014/main" id="{07617017-56AE-4EF1-990A-2D4410C51BFB}"/>
                  </a:ext>
                </a:extLst>
              </p:cNvPr>
              <p:cNvGraphicFramePr/>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87" name="Oval 86">
                <a:extLst>
                  <a:ext uri="{FF2B5EF4-FFF2-40B4-BE49-F238E27FC236}">
                    <a16:creationId xmlns:a16="http://schemas.microsoft.com/office/drawing/2014/main" id="{7812A7BA-479B-4BEF-B397-77EEFB212384}"/>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404040"/>
                    </a:solidFill>
                  </a:rPr>
                  <a:t>8 M</a:t>
                </a:r>
              </a:p>
            </p:txBody>
          </p:sp>
        </p:gr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Ownership</a:t>
              </a:r>
            </a:p>
          </p:txBody>
        </p:sp>
        <p:sp>
          <p:nvSpPr>
            <p:cNvPr id="89" name="TextBox 47">
              <a:extLst>
                <a:ext uri="{FF2B5EF4-FFF2-40B4-BE49-F238E27FC236}">
                  <a16:creationId xmlns:a16="http://schemas.microsoft.com/office/drawing/2014/main" id="{1DD221D1-F384-4A12-B3A1-9380E515AA4D}"/>
                </a:ext>
              </a:extLst>
            </p:cNvPr>
            <p:cNvSpPr txBox="1"/>
            <p:nvPr/>
          </p:nvSpPr>
          <p:spPr>
            <a:xfrm>
              <a:off x="4768339" y="4396126"/>
              <a:ext cx="2693422"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i="0" dirty="0">
                  <a:solidFill>
                    <a:srgbClr val="111111"/>
                  </a:solidFill>
                  <a:effectLst/>
                </a:rPr>
                <a:t>only about </a:t>
              </a:r>
              <a:r>
                <a:rPr lang="en-US" sz="1400" b="1" i="0" dirty="0">
                  <a:solidFill>
                    <a:srgbClr val="111111"/>
                  </a:solidFill>
                  <a:effectLst/>
                </a:rPr>
                <a:t>8 million</a:t>
              </a:r>
              <a:r>
                <a:rPr lang="en-US" sz="1400" b="0" i="0" dirty="0">
                  <a:solidFill>
                    <a:srgbClr val="111111"/>
                  </a:solidFill>
                  <a:effectLst/>
                </a:rPr>
                <a:t> people own their homes outright. This means they have fully paid off their mortgages or purchased their homes without financing.</a:t>
              </a:r>
              <a:endParaRPr lang="en-US" sz="1400" dirty="0">
                <a:solidFill>
                  <a:schemeClr val="tx1">
                    <a:lumMod val="75000"/>
                    <a:lumOff val="25000"/>
                  </a:schemeClr>
                </a:solidFill>
              </a:endParaRP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8324850" y="1687232"/>
            <a:ext cx="3028950" cy="4524306"/>
            <a:chOff x="4600575" y="1687232"/>
            <a:chExt cx="3028950" cy="4524306"/>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CA815FC0-A5D5-4991-97D3-CC05D36526BC}"/>
                </a:ext>
              </a:extLst>
            </p:cNvPr>
            <p:cNvGrpSpPr/>
            <p:nvPr/>
          </p:nvGrpSpPr>
          <p:grpSpPr>
            <a:xfrm>
              <a:off x="5085207" y="1687232"/>
              <a:ext cx="2059686" cy="1920940"/>
              <a:chOff x="749625" y="2041702"/>
              <a:chExt cx="3781664" cy="3526921"/>
            </a:xfrm>
          </p:grpSpPr>
          <p:graphicFrame>
            <p:nvGraphicFramePr>
              <p:cNvPr id="103" name="Chart 102">
                <a:extLst>
                  <a:ext uri="{FF2B5EF4-FFF2-40B4-BE49-F238E27FC236}">
                    <a16:creationId xmlns:a16="http://schemas.microsoft.com/office/drawing/2014/main" id="{41049237-FF5F-42D4-A69A-D6C23301B663}"/>
                  </a:ext>
                </a:extLst>
              </p:cNvPr>
              <p:cNvGraphicFramePr/>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5"/>
              </a:graphicData>
            </a:graphic>
          </p:graphicFrame>
          <p:sp>
            <p:nvSpPr>
              <p:cNvPr id="104" name="Oval 103">
                <a:extLst>
                  <a:ext uri="{FF2B5EF4-FFF2-40B4-BE49-F238E27FC236}">
                    <a16:creationId xmlns:a16="http://schemas.microsoft.com/office/drawing/2014/main" id="{882C8CE1-9097-467E-9A56-B29E99485AAD}"/>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dirty="0">
                    <a:solidFill>
                      <a:srgbClr val="7F7F7F"/>
                    </a:solidFill>
                  </a:rPr>
                  <a:t>56M</a:t>
                </a:r>
              </a:p>
            </p:txBody>
          </p:sp>
        </p:gr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Mortgage</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396126"/>
              <a:ext cx="2693422"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i="0" dirty="0">
                  <a:solidFill>
                    <a:srgbClr val="111111"/>
                  </a:solidFill>
                  <a:effectLst/>
                </a:rPr>
                <a:t>The majority of people (</a:t>
              </a:r>
              <a:r>
                <a:rPr lang="en-US" sz="1400" b="1" i="0" dirty="0">
                  <a:solidFill>
                    <a:srgbClr val="111111"/>
                  </a:solidFill>
                  <a:effectLst/>
                </a:rPr>
                <a:t>56 million</a:t>
              </a:r>
              <a:r>
                <a:rPr lang="en-US" sz="1400" b="0" i="0" dirty="0">
                  <a:solidFill>
                    <a:srgbClr val="111111"/>
                  </a:solidFill>
                  <a:effectLst/>
                </a:rPr>
                <a:t>) have a mortgage as their last payment type. This suggests that a significant portion of homeowners are still paying off their homes through mortgage loans.</a:t>
              </a:r>
              <a:endParaRPr lang="en-US" sz="1400" dirty="0">
                <a:solidFill>
                  <a:schemeClr val="tx1">
                    <a:lumMod val="75000"/>
                    <a:lumOff val="25000"/>
                  </a:schemeClr>
                </a:solidFill>
              </a:endParaRP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0924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71874"/>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p:txBody>
          <a:bodyPr/>
          <a:lstStyle/>
          <a:p>
            <a:r>
              <a:rPr lang="en-US" dirty="0"/>
              <a:t>Dashboards Created for this project</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11</a:t>
            </a:fld>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35.41% from last week</a:t>
            </a:r>
          </a:p>
          <a:p>
            <a:pPr marL="174625" indent="-174625">
              <a:spcBef>
                <a:spcPts val="600"/>
              </a:spcBef>
              <a:buFont typeface="Segoe UI Light" panose="020B0502040204020203" pitchFamily="34" charset="0"/>
              <a:buChar char="›"/>
            </a:pPr>
            <a:r>
              <a:rPr lang="en-US" sz="1400" dirty="0">
                <a:solidFill>
                  <a:schemeClr val="bg1"/>
                </a:solidFill>
              </a:rPr>
              <a:t>29.47% from 6 months ago</a:t>
            </a:r>
          </a:p>
        </p:txBody>
      </p:sp>
      <p:sp>
        <p:nvSpPr>
          <p:cNvPr id="80" name="Rectangle 79">
            <a:extLst>
              <a:ext uri="{FF2B5EF4-FFF2-40B4-BE49-F238E27FC236}">
                <a16:creationId xmlns:a16="http://schemas.microsoft.com/office/drawing/2014/main" id="{FE2AD138-6B8C-40CA-A949-80EE0AE830BE}"/>
              </a:ext>
            </a:extLst>
          </p:cNvPr>
          <p:cNvSpPr/>
          <p:nvPr/>
        </p:nvSpPr>
        <p:spPr>
          <a:xfrm>
            <a:off x="1186197" y="2768999"/>
            <a:ext cx="1656224" cy="307777"/>
          </a:xfrm>
          <a:prstGeom prst="rect">
            <a:avLst/>
          </a:prstGeom>
        </p:spPr>
        <p:txBody>
          <a:bodyPr wrap="none">
            <a:spAutoFit/>
          </a:bodyPr>
          <a:lstStyle/>
          <a:p>
            <a:pPr algn="ctr">
              <a:spcBef>
                <a:spcPts val="600"/>
              </a:spcBef>
            </a:pPr>
            <a:r>
              <a:rPr lang="en-US" sz="1400" dirty="0">
                <a:solidFill>
                  <a:schemeClr val="bg1"/>
                </a:solidFill>
              </a:rPr>
              <a:t>Upcoming Deposits</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9" name="Picture 8" descr="A screenshot of a computer&#10;&#10;Description automatically generated">
            <a:extLst>
              <a:ext uri="{FF2B5EF4-FFF2-40B4-BE49-F238E27FC236}">
                <a16:creationId xmlns:a16="http://schemas.microsoft.com/office/drawing/2014/main" id="{C3AC4EB7-2046-5B28-74A4-BD44588E2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86" y="1241690"/>
            <a:ext cx="5003728" cy="2732047"/>
          </a:xfrm>
          <a:prstGeom prst="rect">
            <a:avLst/>
          </a:prstGeom>
        </p:spPr>
      </p:pic>
      <p:pic>
        <p:nvPicPr>
          <p:cNvPr id="49" name="Picture 48" descr="A screenshot of a graph&#10;&#10;Description automatically generated">
            <a:extLst>
              <a:ext uri="{FF2B5EF4-FFF2-40B4-BE49-F238E27FC236}">
                <a16:creationId xmlns:a16="http://schemas.microsoft.com/office/drawing/2014/main" id="{2F03DA5D-E228-F069-8074-8165CF5152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7766" y="1185518"/>
            <a:ext cx="4701887" cy="2788219"/>
          </a:xfrm>
          <a:prstGeom prst="rect">
            <a:avLst/>
          </a:prstGeom>
        </p:spPr>
      </p:pic>
      <p:pic>
        <p:nvPicPr>
          <p:cNvPr id="51" name="Picture 50" descr="A screenshot of a computer dashboard&#10;&#10;Description automatically generated">
            <a:extLst>
              <a:ext uri="{FF2B5EF4-FFF2-40B4-BE49-F238E27FC236}">
                <a16:creationId xmlns:a16="http://schemas.microsoft.com/office/drawing/2014/main" id="{2E751E6E-6497-3168-17E8-CA2B56587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8169" y="4021401"/>
            <a:ext cx="5161555" cy="2358445"/>
          </a:xfrm>
          <a:prstGeom prst="rect">
            <a:avLst/>
          </a:prstGeom>
        </p:spPr>
      </p:pic>
    </p:spTree>
    <p:extLst>
      <p:ext uri="{BB962C8B-B14F-4D97-AF65-F5344CB8AC3E}">
        <p14:creationId xmlns:p14="http://schemas.microsoft.com/office/powerpoint/2010/main" val="244296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1"/>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887246">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2821558" y="176344"/>
            <a:ext cx="3304076" cy="584775"/>
          </a:xfrm>
          <a:prstGeom prst="rect">
            <a:avLst/>
          </a:prstGeom>
          <a:noFill/>
        </p:spPr>
        <p:txBody>
          <a:bodyPr wrap="square" rtlCol="0" anchor="ctr">
            <a:spAutoFit/>
          </a:bodyPr>
          <a:lstStyle/>
          <a:p>
            <a:pPr algn="ctr"/>
            <a:r>
              <a:rPr lang="en-US" sz="3200" dirty="0">
                <a:solidFill>
                  <a:schemeClr val="bg1"/>
                </a:solidFill>
                <a:latin typeface="+mj-lt"/>
              </a:rPr>
              <a:t>Conclusion</a:t>
            </a:r>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5" name="TextBox 4">
            <a:extLst>
              <a:ext uri="{FF2B5EF4-FFF2-40B4-BE49-F238E27FC236}">
                <a16:creationId xmlns:a16="http://schemas.microsoft.com/office/drawing/2014/main" id="{868D893E-D102-793D-CC33-F63011D3BC82}"/>
              </a:ext>
            </a:extLst>
          </p:cNvPr>
          <p:cNvSpPr txBox="1"/>
          <p:nvPr/>
        </p:nvSpPr>
        <p:spPr>
          <a:xfrm>
            <a:off x="3202186" y="1143872"/>
            <a:ext cx="5391398" cy="954107"/>
          </a:xfrm>
          <a:prstGeom prst="rect">
            <a:avLst/>
          </a:prstGeom>
          <a:noFill/>
        </p:spPr>
        <p:txBody>
          <a:bodyPr wrap="square" rtlCol="0">
            <a:spAutoFit/>
          </a:bodyPr>
          <a:lstStyle/>
          <a:p>
            <a:r>
              <a:rPr lang="en-US" sz="1400" b="0" i="0" dirty="0">
                <a:solidFill>
                  <a:srgbClr val="ECECEC"/>
                </a:solidFill>
                <a:effectLst/>
                <a:latin typeface="Söhne"/>
              </a:rPr>
              <a:t>There is a noticeable upward trend in loan amounts over consecutive years, indicating a growing customer base. The loan status distribution reveals that "Fully Paid" holds the highest count at 32,950, followed by "Charged Off" at 5,627, and "Current" at 1,140.</a:t>
            </a:r>
            <a:endParaRPr lang="en-US" sz="1400" dirty="0"/>
          </a:p>
        </p:txBody>
      </p:sp>
      <p:sp>
        <p:nvSpPr>
          <p:cNvPr id="6" name="TextBox 5">
            <a:extLst>
              <a:ext uri="{FF2B5EF4-FFF2-40B4-BE49-F238E27FC236}">
                <a16:creationId xmlns:a16="http://schemas.microsoft.com/office/drawing/2014/main" id="{3B072CD4-F01C-05D7-A9BA-6749AF0C0012}"/>
              </a:ext>
            </a:extLst>
          </p:cNvPr>
          <p:cNvSpPr txBox="1"/>
          <p:nvPr/>
        </p:nvSpPr>
        <p:spPr>
          <a:xfrm>
            <a:off x="3202186" y="2308435"/>
            <a:ext cx="5391398" cy="738664"/>
          </a:xfrm>
          <a:prstGeom prst="rect">
            <a:avLst/>
          </a:prstGeom>
          <a:noFill/>
        </p:spPr>
        <p:txBody>
          <a:bodyPr wrap="square" rtlCol="0">
            <a:spAutoFit/>
          </a:bodyPr>
          <a:lstStyle/>
          <a:p>
            <a:r>
              <a:rPr lang="en-US" sz="1400" b="0" i="0" dirty="0">
                <a:solidFill>
                  <a:srgbClr val="ECECEC"/>
                </a:solidFill>
                <a:effectLst/>
                <a:latin typeface="Söhne"/>
              </a:rPr>
              <a:t>Analysis of revolving balances shows that customers with a grade 'B' rating have the highest, while those with a grade 'G' rating have the least.</a:t>
            </a:r>
            <a:endParaRPr lang="en-US" sz="1400" dirty="0"/>
          </a:p>
        </p:txBody>
      </p:sp>
      <p:sp>
        <p:nvSpPr>
          <p:cNvPr id="7" name="TextBox 6">
            <a:extLst>
              <a:ext uri="{FF2B5EF4-FFF2-40B4-BE49-F238E27FC236}">
                <a16:creationId xmlns:a16="http://schemas.microsoft.com/office/drawing/2014/main" id="{159FE4CB-AE90-5A9D-05BA-32C07B92C9D7}"/>
              </a:ext>
            </a:extLst>
          </p:cNvPr>
          <p:cNvSpPr txBox="1"/>
          <p:nvPr/>
        </p:nvSpPr>
        <p:spPr>
          <a:xfrm>
            <a:off x="3202186" y="3227931"/>
            <a:ext cx="5391398" cy="954107"/>
          </a:xfrm>
          <a:prstGeom prst="rect">
            <a:avLst/>
          </a:prstGeom>
          <a:noFill/>
        </p:spPr>
        <p:txBody>
          <a:bodyPr wrap="square" rtlCol="0">
            <a:spAutoFit/>
          </a:bodyPr>
          <a:lstStyle/>
          <a:p>
            <a:r>
              <a:rPr lang="en-US" sz="1400" b="0" i="0" dirty="0">
                <a:solidFill>
                  <a:srgbClr val="ECECEC"/>
                </a:solidFill>
                <a:effectLst/>
                <a:latin typeface="Söhne"/>
              </a:rPr>
              <a:t>A significant disparity in total payments exists between verified and non-verified accounts. Although verified accounts constitute 41.12% of the total, their contribution amounts to 153.54 million, while non-verified accounts, representing 58.88%, contribute 219.89 million.</a:t>
            </a:r>
            <a:endParaRPr lang="en-US" sz="1400" dirty="0"/>
          </a:p>
        </p:txBody>
      </p:sp>
      <p:sp>
        <p:nvSpPr>
          <p:cNvPr id="9" name="TextBox 8">
            <a:extLst>
              <a:ext uri="{FF2B5EF4-FFF2-40B4-BE49-F238E27FC236}">
                <a16:creationId xmlns:a16="http://schemas.microsoft.com/office/drawing/2014/main" id="{D1602008-5FFE-D7FA-72CC-220EE9F33D1D}"/>
              </a:ext>
            </a:extLst>
          </p:cNvPr>
          <p:cNvSpPr txBox="1"/>
          <p:nvPr/>
        </p:nvSpPr>
        <p:spPr>
          <a:xfrm>
            <a:off x="3202186" y="4509290"/>
            <a:ext cx="5391398" cy="1384995"/>
          </a:xfrm>
          <a:prstGeom prst="rect">
            <a:avLst/>
          </a:prstGeom>
          <a:noFill/>
        </p:spPr>
        <p:txBody>
          <a:bodyPr wrap="square" rtlCol="0">
            <a:spAutoFit/>
          </a:bodyPr>
          <a:lstStyle/>
          <a:p>
            <a:r>
              <a:rPr lang="en-US" sz="1400" b="0" i="0" dirty="0">
                <a:solidFill>
                  <a:srgbClr val="ECECEC"/>
                </a:solidFill>
                <a:effectLst/>
                <a:latin typeface="Söhne"/>
              </a:rPr>
              <a:t>In conclusion, the observed trends in loan amounts, payment statuses, and customer profiles highlight a dynamic and evolving landscape. The data underscores the importance of factors such as credit grades, verification status, and home-ownership in shaping the financial dynamics of the clientele, providing valuable insights for strategic decision-making in the lending domain.</a:t>
            </a:r>
            <a:endParaRPr lang="en-US" sz="1400" dirty="0"/>
          </a:p>
        </p:txBody>
      </p:sp>
    </p:spTree>
    <p:extLst>
      <p:ext uri="{BB962C8B-B14F-4D97-AF65-F5344CB8AC3E}">
        <p14:creationId xmlns:p14="http://schemas.microsoft.com/office/powerpoint/2010/main" val="686076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4BB3E4-00EB-5E08-7645-586913950B6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46C75D1-B7A8-657F-985D-253D1F75CA0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159A41BD-9E5B-44E5-E176-136148DCBEC6}"/>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D4DD5FC2-62BC-12DB-536A-F2E2B9B3F07A}"/>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EC601D3-29B8-E953-B6F7-1E97D6A70CF1}"/>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sp>
        <p:nvSpPr>
          <p:cNvPr id="17" name="Rectangle: Rounded Corners 16">
            <a:extLst>
              <a:ext uri="{FF2B5EF4-FFF2-40B4-BE49-F238E27FC236}">
                <a16:creationId xmlns:a16="http://schemas.microsoft.com/office/drawing/2014/main" id="{37FE605F-6735-4556-CE76-EB31005FBCA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12526EE3-0F45-826D-8156-F20FD9AE49E8}"/>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76E2E00-F5CE-2FBD-E797-F6C5EE0A7F3B}"/>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EE24400B-B8A4-B4F4-BC68-3E8D1B562815}"/>
              </a:ext>
            </a:extLst>
          </p:cNvPr>
          <p:cNvSpPr>
            <a:spLocks noGrp="1"/>
          </p:cNvSpPr>
          <p:nvPr>
            <p:ph type="title"/>
          </p:nvPr>
        </p:nvSpPr>
        <p:spPr/>
        <p:txBody>
          <a:bodyPr/>
          <a:lstStyle/>
          <a:p>
            <a:r>
              <a:rPr lang="en-US" dirty="0"/>
              <a:t>Slide 10</a:t>
            </a:r>
          </a:p>
        </p:txBody>
      </p:sp>
    </p:spTree>
    <p:extLst>
      <p:ext uri="{BB962C8B-B14F-4D97-AF65-F5344CB8AC3E}">
        <p14:creationId xmlns:p14="http://schemas.microsoft.com/office/powerpoint/2010/main" val="418763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9276-B930-C4F1-26AA-D6FA2E116D23}"/>
              </a:ext>
            </a:extLst>
          </p:cNvPr>
          <p:cNvSpPr>
            <a:spLocks noGrp="1"/>
          </p:cNvSpPr>
          <p:nvPr>
            <p:ph type="title"/>
          </p:nvPr>
        </p:nvSpPr>
        <p:spPr>
          <a:xfrm>
            <a:off x="5313394" y="451173"/>
            <a:ext cx="5629859" cy="720197"/>
          </a:xfrm>
        </p:spPr>
        <p:txBody>
          <a:bodyPr/>
          <a:lstStyle/>
          <a:p>
            <a:r>
              <a:rPr lang="en-US" dirty="0"/>
              <a:t>Our team</a:t>
            </a:r>
            <a:br>
              <a:rPr lang="en-US" dirty="0"/>
            </a:br>
            <a:r>
              <a:rPr lang="en-US" sz="1600" dirty="0"/>
              <a:t>                        (group:2)</a:t>
            </a:r>
            <a:endParaRPr lang="en-IN" sz="1600" dirty="0"/>
          </a:p>
        </p:txBody>
      </p:sp>
      <p:sp>
        <p:nvSpPr>
          <p:cNvPr id="3" name="Footer Placeholder 2">
            <a:extLst>
              <a:ext uri="{FF2B5EF4-FFF2-40B4-BE49-F238E27FC236}">
                <a16:creationId xmlns:a16="http://schemas.microsoft.com/office/drawing/2014/main" id="{BD10349E-4E9E-6C65-DCDD-09F4DD28713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2065CCC-346F-2E32-08A6-3FC040DC1CE2}"/>
              </a:ext>
            </a:extLst>
          </p:cNvPr>
          <p:cNvSpPr>
            <a:spLocks noGrp="1"/>
          </p:cNvSpPr>
          <p:nvPr>
            <p:ph type="sldNum" sz="quarter" idx="12"/>
          </p:nvPr>
        </p:nvSpPr>
        <p:spPr/>
        <p:txBody>
          <a:bodyPr/>
          <a:lstStyle/>
          <a:p>
            <a:fld id="{0FD50806-BABF-4915-9689-3B9956D1C75C}" type="slidenum">
              <a:rPr lang="en-US" smtClean="0"/>
              <a:pPr/>
              <a:t>2</a:t>
            </a:fld>
            <a:endParaRPr lang="en-US" dirty="0"/>
          </a:p>
        </p:txBody>
      </p:sp>
      <p:sp>
        <p:nvSpPr>
          <p:cNvPr id="6" name="TextBox 5">
            <a:extLst>
              <a:ext uri="{FF2B5EF4-FFF2-40B4-BE49-F238E27FC236}">
                <a16:creationId xmlns:a16="http://schemas.microsoft.com/office/drawing/2014/main" id="{B6D9C306-EB7E-7C10-32B5-73E434683F10}"/>
              </a:ext>
            </a:extLst>
          </p:cNvPr>
          <p:cNvSpPr txBox="1"/>
          <p:nvPr/>
        </p:nvSpPr>
        <p:spPr>
          <a:xfrm>
            <a:off x="6344330" y="2080726"/>
            <a:ext cx="4516016" cy="3139321"/>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Miss. Ayushi Ketan Ichchhaporia</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IN" dirty="0">
                <a:latin typeface="Calibri" panose="020F0502020204030204" pitchFamily="34" charset="0"/>
                <a:ea typeface="Times New Roman" panose="02020603050405020304" pitchFamily="18" charset="0"/>
                <a:cs typeface="Times New Roman" panose="02020603050405020304" pitchFamily="18" charset="0"/>
              </a:rPr>
              <a:t>MR.  </a:t>
            </a: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Ganesh Anil Chavan</a:t>
            </a:r>
          </a:p>
          <a:p>
            <a:pPr marL="285750" indent="-285750">
              <a:buFont typeface="Wingdings" panose="05000000000000000000" pitchFamily="2" charset="2"/>
              <a:buChar char="Ø"/>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Mrs. Komal Pradeep Deshmukh</a:t>
            </a:r>
          </a:p>
          <a:p>
            <a:pPr marL="285750" indent="-285750">
              <a:buFont typeface="Wingdings" panose="05000000000000000000" pitchFamily="2" charset="2"/>
              <a:buChar char="Ø"/>
            </a:pP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Mr . Rohit Pradip Sapkale</a:t>
            </a:r>
          </a:p>
          <a:p>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Mrs. Juwairiya Khan</a:t>
            </a:r>
          </a:p>
          <a:p>
            <a:pPr marL="285750" indent="-285750">
              <a:buFont typeface="Wingdings" panose="05000000000000000000" pitchFamily="2" charset="2"/>
              <a:buChar char="Ø"/>
            </a:pPr>
            <a:endParaRPr lang="en-IN"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800" dirty="0">
                <a:effectLst/>
                <a:latin typeface="Calibri" panose="020F0502020204030204" pitchFamily="34" charset="0"/>
                <a:ea typeface="Times New Roman" panose="02020603050405020304" pitchFamily="18" charset="0"/>
                <a:cs typeface="Times New Roman" panose="02020603050405020304" pitchFamily="18" charset="0"/>
              </a:rPr>
              <a:t>  Ms.  Harshitha Natrayan</a:t>
            </a:r>
            <a:endParaRPr lang="en-IN" dirty="0"/>
          </a:p>
        </p:txBody>
      </p:sp>
      <p:pic>
        <p:nvPicPr>
          <p:cNvPr id="7" name="Picture 6">
            <a:extLst>
              <a:ext uri="{FF2B5EF4-FFF2-40B4-BE49-F238E27FC236}">
                <a16:creationId xmlns:a16="http://schemas.microsoft.com/office/drawing/2014/main" id="{17F5A8D1-C04A-2E3E-437B-9237FB5CF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39" y="0"/>
            <a:ext cx="6382139" cy="6565825"/>
          </a:xfrm>
          <a:prstGeom prst="rect">
            <a:avLst/>
          </a:prstGeom>
        </p:spPr>
      </p:pic>
    </p:spTree>
    <p:extLst>
      <p:ext uri="{BB962C8B-B14F-4D97-AF65-F5344CB8AC3E}">
        <p14:creationId xmlns:p14="http://schemas.microsoft.com/office/powerpoint/2010/main" val="3393650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AD72-460B-FB08-CB28-25CD3E5A7264}"/>
              </a:ext>
            </a:extLst>
          </p:cNvPr>
          <p:cNvSpPr>
            <a:spLocks noGrp="1"/>
          </p:cNvSpPr>
          <p:nvPr>
            <p:ph type="title"/>
          </p:nvPr>
        </p:nvSpPr>
        <p:spPr/>
        <p:txBody>
          <a:bodyPr/>
          <a:lstStyle/>
          <a:p>
            <a:r>
              <a:rPr lang="en-US" dirty="0"/>
              <a:t>Project objective</a:t>
            </a:r>
            <a:endParaRPr lang="en-IN" dirty="0"/>
          </a:p>
        </p:txBody>
      </p:sp>
      <p:sp>
        <p:nvSpPr>
          <p:cNvPr id="3" name="Footer Placeholder 2">
            <a:extLst>
              <a:ext uri="{FF2B5EF4-FFF2-40B4-BE49-F238E27FC236}">
                <a16:creationId xmlns:a16="http://schemas.microsoft.com/office/drawing/2014/main" id="{A7A043CE-4550-4E96-C7D0-3BC227DC47A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7BBDE8D-DA2D-E59C-7842-F3E3BE53314D}"/>
              </a:ext>
            </a:extLst>
          </p:cNvPr>
          <p:cNvSpPr>
            <a:spLocks noGrp="1"/>
          </p:cNvSpPr>
          <p:nvPr>
            <p:ph type="sldNum" sz="quarter" idx="12"/>
          </p:nvPr>
        </p:nvSpPr>
        <p:spPr/>
        <p:txBody>
          <a:bodyPr/>
          <a:lstStyle/>
          <a:p>
            <a:fld id="{0FD50806-BABF-4915-9689-3B9956D1C75C}" type="slidenum">
              <a:rPr lang="en-US" smtClean="0"/>
              <a:pPr/>
              <a:t>3</a:t>
            </a:fld>
            <a:endParaRPr lang="en-US" dirty="0"/>
          </a:p>
        </p:txBody>
      </p:sp>
      <p:sp>
        <p:nvSpPr>
          <p:cNvPr id="5" name="TextBox 4">
            <a:extLst>
              <a:ext uri="{FF2B5EF4-FFF2-40B4-BE49-F238E27FC236}">
                <a16:creationId xmlns:a16="http://schemas.microsoft.com/office/drawing/2014/main" id="{2DEE7131-5F9E-0D94-7AB9-BD44919840C1}"/>
              </a:ext>
            </a:extLst>
          </p:cNvPr>
          <p:cNvSpPr txBox="1"/>
          <p:nvPr/>
        </p:nvSpPr>
        <p:spPr>
          <a:xfrm>
            <a:off x="465221" y="1427747"/>
            <a:ext cx="7764379"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t>The objective of this project is to conduct a detailed analysis of bank loans provided to customers over multiple years. Through this analysis, We aim to gain insights into the trends, patterns, and changes in loan behavior, customer preferences, and risk profiles over time. The primary focus is on understanding the dynamics of loan disbursement, repayment patterns, default rates and overall performance of loan portfolios across different years.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Subsequently, the data undergoes rigorous cleaning, filtering and preprocessing procedures to ensure accuracy, consistency, and suitability for analysis. Finally, informative and visually appealing dashboards, charts and reports are generated to present key findings, insights and recommendations derived from analysis, facilitating informed decision- making and strategic planning.</a:t>
            </a:r>
          </a:p>
          <a:p>
            <a:pPr marL="285750" indent="-285750">
              <a:buFont typeface="Wingdings" panose="05000000000000000000" pitchFamily="2" charset="2"/>
              <a:buChar char="q"/>
            </a:pPr>
            <a:endParaRPr lang="en-IN" dirty="0"/>
          </a:p>
        </p:txBody>
      </p:sp>
      <p:pic>
        <p:nvPicPr>
          <p:cNvPr id="7" name="Picture 6">
            <a:extLst>
              <a:ext uri="{FF2B5EF4-FFF2-40B4-BE49-F238E27FC236}">
                <a16:creationId xmlns:a16="http://schemas.microsoft.com/office/drawing/2014/main" id="{99831445-D8A4-2225-3035-0C93FE4CF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2517517"/>
            <a:ext cx="3810000" cy="3810000"/>
          </a:xfrm>
          <a:prstGeom prst="rect">
            <a:avLst/>
          </a:prstGeom>
        </p:spPr>
      </p:pic>
    </p:spTree>
    <p:extLst>
      <p:ext uri="{BB962C8B-B14F-4D97-AF65-F5344CB8AC3E}">
        <p14:creationId xmlns:p14="http://schemas.microsoft.com/office/powerpoint/2010/main" val="393773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D5BD-8987-D560-DA05-A455BDDEF307}"/>
              </a:ext>
            </a:extLst>
          </p:cNvPr>
          <p:cNvSpPr>
            <a:spLocks noGrp="1"/>
          </p:cNvSpPr>
          <p:nvPr>
            <p:ph type="title"/>
          </p:nvPr>
        </p:nvSpPr>
        <p:spPr/>
        <p:txBody>
          <a:bodyPr/>
          <a:lstStyle/>
          <a:p>
            <a:r>
              <a:rPr lang="en-US" dirty="0"/>
              <a:t>IMPLEMENTATION OF KPI’S</a:t>
            </a:r>
            <a:endParaRPr lang="en-IN" dirty="0"/>
          </a:p>
        </p:txBody>
      </p:sp>
      <p:sp>
        <p:nvSpPr>
          <p:cNvPr id="3" name="Footer Placeholder 2">
            <a:extLst>
              <a:ext uri="{FF2B5EF4-FFF2-40B4-BE49-F238E27FC236}">
                <a16:creationId xmlns:a16="http://schemas.microsoft.com/office/drawing/2014/main" id="{A65D47E6-916E-773B-49D9-AB6714A2EEE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305A871-A6D4-9145-13E0-E3B89D84F79D}"/>
              </a:ext>
            </a:extLst>
          </p:cNvPr>
          <p:cNvSpPr>
            <a:spLocks noGrp="1"/>
          </p:cNvSpPr>
          <p:nvPr>
            <p:ph type="sldNum" sz="quarter" idx="12"/>
          </p:nvPr>
        </p:nvSpPr>
        <p:spPr/>
        <p:txBody>
          <a:bodyPr/>
          <a:lstStyle/>
          <a:p>
            <a:fld id="{0FD50806-BABF-4915-9689-3B9956D1C75C}" type="slidenum">
              <a:rPr lang="en-US" smtClean="0"/>
              <a:pPr/>
              <a:t>4</a:t>
            </a:fld>
            <a:endParaRPr lang="en-US" dirty="0"/>
          </a:p>
        </p:txBody>
      </p:sp>
      <p:grpSp>
        <p:nvGrpSpPr>
          <p:cNvPr id="9" name="Group 8">
            <a:extLst>
              <a:ext uri="{FF2B5EF4-FFF2-40B4-BE49-F238E27FC236}">
                <a16:creationId xmlns:a16="http://schemas.microsoft.com/office/drawing/2014/main" id="{225A815E-C066-4045-50F3-6ACBF59B9096}"/>
              </a:ext>
            </a:extLst>
          </p:cNvPr>
          <p:cNvGrpSpPr/>
          <p:nvPr/>
        </p:nvGrpSpPr>
        <p:grpSpPr>
          <a:xfrm>
            <a:off x="6096000" y="1057825"/>
            <a:ext cx="6482555" cy="5418475"/>
            <a:chOff x="2480468" y="719761"/>
            <a:chExt cx="7231062" cy="5418475"/>
          </a:xfrm>
        </p:grpSpPr>
        <p:sp>
          <p:nvSpPr>
            <p:cNvPr id="10" name="Freeform: Shape 9">
              <a:extLst>
                <a:ext uri="{FF2B5EF4-FFF2-40B4-BE49-F238E27FC236}">
                  <a16:creationId xmlns:a16="http://schemas.microsoft.com/office/drawing/2014/main" id="{A909E6AC-9D8A-89B5-CE90-08E2EEFE762D}"/>
                </a:ext>
              </a:extLst>
            </p:cNvPr>
            <p:cNvSpPr/>
            <p:nvPr/>
          </p:nvSpPr>
          <p:spPr>
            <a:xfrm>
              <a:off x="5669367" y="719761"/>
              <a:ext cx="1973458"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401860" tIns="442551" rIns="401860" bIns="442551" numCol="1" spcCol="1270" anchor="ctr" anchorCtr="0">
              <a:noAutofit/>
            </a:bodyPr>
            <a:lstStyle/>
            <a:p>
              <a:pPr marL="0" lvl="0" indent="0" algn="ctr" defTabSz="1511300">
                <a:lnSpc>
                  <a:spcPct val="90000"/>
                </a:lnSpc>
                <a:spcBef>
                  <a:spcPct val="0"/>
                </a:spcBef>
                <a:spcAft>
                  <a:spcPct val="35000"/>
                </a:spcAft>
                <a:buNone/>
              </a:pPr>
              <a:r>
                <a:rPr lang="en-US" sz="2000" dirty="0"/>
                <a:t>Grade &amp; Sub Grade wise Revol_balance</a:t>
              </a:r>
              <a:endParaRPr lang="en-IN" sz="2000" kern="1200" dirty="0"/>
            </a:p>
          </p:txBody>
        </p:sp>
        <p:sp>
          <p:nvSpPr>
            <p:cNvPr id="11" name="Freeform: Shape 10">
              <a:extLst>
                <a:ext uri="{FF2B5EF4-FFF2-40B4-BE49-F238E27FC236}">
                  <a16:creationId xmlns:a16="http://schemas.microsoft.com/office/drawing/2014/main" id="{587EF0F4-9377-416D-4A4A-8F7D5C4FD1C4}"/>
                </a:ext>
              </a:extLst>
            </p:cNvPr>
            <p:cNvSpPr/>
            <p:nvPr/>
          </p:nvSpPr>
          <p:spPr>
            <a:xfrm>
              <a:off x="7469901" y="1121487"/>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1">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a:p>
          </p:txBody>
        </p:sp>
        <p:sp>
          <p:nvSpPr>
            <p:cNvPr id="12" name="Freeform: Shape 11">
              <a:extLst>
                <a:ext uri="{FF2B5EF4-FFF2-40B4-BE49-F238E27FC236}">
                  <a16:creationId xmlns:a16="http://schemas.microsoft.com/office/drawing/2014/main" id="{AF37F840-2355-9BA0-6659-EE0CD4A721C4}"/>
                </a:ext>
              </a:extLst>
            </p:cNvPr>
            <p:cNvSpPr/>
            <p:nvPr/>
          </p:nvSpPr>
          <p:spPr>
            <a:xfrm>
              <a:off x="3556110" y="719761"/>
              <a:ext cx="1973458"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marL="0" lvl="0" indent="0" algn="ctr" defTabSz="1600200">
                <a:lnSpc>
                  <a:spcPct val="90000"/>
                </a:lnSpc>
                <a:spcBef>
                  <a:spcPct val="0"/>
                </a:spcBef>
                <a:spcAft>
                  <a:spcPct val="35000"/>
                </a:spcAft>
                <a:buNone/>
              </a:pPr>
              <a:r>
                <a:rPr lang="en-US" sz="3200" kern="1200" dirty="0"/>
                <a:t>Year wise loan</a:t>
              </a:r>
              <a:endParaRPr lang="en-IN" sz="3200" kern="1200" dirty="0"/>
            </a:p>
          </p:txBody>
        </p:sp>
        <p:sp>
          <p:nvSpPr>
            <p:cNvPr id="13" name="Freeform: Shape 12">
              <a:extLst>
                <a:ext uri="{FF2B5EF4-FFF2-40B4-BE49-F238E27FC236}">
                  <a16:creationId xmlns:a16="http://schemas.microsoft.com/office/drawing/2014/main" id="{DABFCBE8-5CD1-5829-C92E-130AC892FD8C}"/>
                </a:ext>
              </a:extLst>
            </p:cNvPr>
            <p:cNvSpPr/>
            <p:nvPr/>
          </p:nvSpPr>
          <p:spPr>
            <a:xfrm>
              <a:off x="4496145" y="2424685"/>
              <a:ext cx="1973459"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401860" tIns="442551" rIns="401860" bIns="442551" numCol="1" spcCol="1270" anchor="ctr" anchorCtr="0">
              <a:noAutofit/>
            </a:bodyPr>
            <a:lstStyle/>
            <a:p>
              <a:pPr marL="0" lvl="0" indent="0" algn="ctr" defTabSz="1511300">
                <a:lnSpc>
                  <a:spcPct val="90000"/>
                </a:lnSpc>
                <a:spcBef>
                  <a:spcPct val="0"/>
                </a:spcBef>
                <a:spcAft>
                  <a:spcPct val="35000"/>
                </a:spcAft>
                <a:buNone/>
              </a:pPr>
              <a:r>
                <a:rPr lang="en-US" kern="1200" dirty="0"/>
                <a:t>Total Payment for verified vs </a:t>
              </a:r>
            </a:p>
            <a:p>
              <a:pPr marL="0" lvl="0" indent="0" algn="ctr" defTabSz="1511300">
                <a:lnSpc>
                  <a:spcPct val="90000"/>
                </a:lnSpc>
                <a:spcBef>
                  <a:spcPct val="0"/>
                </a:spcBef>
                <a:spcAft>
                  <a:spcPct val="35000"/>
                </a:spcAft>
                <a:buNone/>
              </a:pPr>
              <a:r>
                <a:rPr lang="en-US" dirty="0"/>
                <a:t>Non verified</a:t>
              </a:r>
              <a:endParaRPr lang="en-IN" kern="1200" dirty="0"/>
            </a:p>
          </p:txBody>
        </p:sp>
        <p:sp>
          <p:nvSpPr>
            <p:cNvPr id="14" name="Freeform: Shape 13">
              <a:extLst>
                <a:ext uri="{FF2B5EF4-FFF2-40B4-BE49-F238E27FC236}">
                  <a16:creationId xmlns:a16="http://schemas.microsoft.com/office/drawing/2014/main" id="{551B6121-AE41-F0A2-C641-1DE6419F035A}"/>
                </a:ext>
              </a:extLst>
            </p:cNvPr>
            <p:cNvSpPr/>
            <p:nvPr/>
          </p:nvSpPr>
          <p:spPr>
            <a:xfrm>
              <a:off x="2480468" y="2826410"/>
              <a:ext cx="2169318" cy="1205177"/>
            </a:xfrm>
            <a:custGeom>
              <a:avLst/>
              <a:gdLst>
                <a:gd name="connsiteX0" fmla="*/ 0 w 2169318"/>
                <a:gd name="connsiteY0" fmla="*/ 0 h 1205177"/>
                <a:gd name="connsiteX1" fmla="*/ 2169318 w 2169318"/>
                <a:gd name="connsiteY1" fmla="*/ 0 h 1205177"/>
                <a:gd name="connsiteX2" fmla="*/ 2169318 w 2169318"/>
                <a:gd name="connsiteY2" fmla="*/ 1205177 h 1205177"/>
                <a:gd name="connsiteX3" fmla="*/ 0 w 2169318"/>
                <a:gd name="connsiteY3" fmla="*/ 1205177 h 1205177"/>
                <a:gd name="connsiteX4" fmla="*/ 0 w 2169318"/>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9318" h="1205177">
                  <a:moveTo>
                    <a:pt x="0" y="0"/>
                  </a:moveTo>
                  <a:lnTo>
                    <a:pt x="2169318" y="0"/>
                  </a:lnTo>
                  <a:lnTo>
                    <a:pt x="2169318" y="1205177"/>
                  </a:lnTo>
                  <a:lnTo>
                    <a:pt x="0" y="1205177"/>
                  </a:lnTo>
                  <a:lnTo>
                    <a:pt x="0" y="0"/>
                  </a:lnTo>
                  <a:close/>
                </a:path>
              </a:pathLst>
            </a:custGeom>
          </p:spPr>
          <p:style>
            <a:lnRef idx="1">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r" defTabSz="1600200">
                <a:lnSpc>
                  <a:spcPct val="90000"/>
                </a:lnSpc>
                <a:spcBef>
                  <a:spcPct val="0"/>
                </a:spcBef>
                <a:spcAft>
                  <a:spcPct val="35000"/>
                </a:spcAft>
                <a:buNone/>
              </a:pPr>
              <a:endParaRPr lang="en-IN" sz="3600" kern="1200"/>
            </a:p>
          </p:txBody>
        </p:sp>
        <p:sp>
          <p:nvSpPr>
            <p:cNvPr id="15" name="Freeform: Shape 14">
              <a:extLst>
                <a:ext uri="{FF2B5EF4-FFF2-40B4-BE49-F238E27FC236}">
                  <a16:creationId xmlns:a16="http://schemas.microsoft.com/office/drawing/2014/main" id="{333C5B19-F85E-5BAB-13B9-04340013BB58}"/>
                </a:ext>
              </a:extLst>
            </p:cNvPr>
            <p:cNvSpPr/>
            <p:nvPr/>
          </p:nvSpPr>
          <p:spPr>
            <a:xfrm>
              <a:off x="6609405" y="2424685"/>
              <a:ext cx="2097198"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marL="0" lvl="0" indent="0" algn="ctr" defTabSz="1600200">
                <a:lnSpc>
                  <a:spcPct val="90000"/>
                </a:lnSpc>
                <a:spcBef>
                  <a:spcPct val="0"/>
                </a:spcBef>
                <a:spcAft>
                  <a:spcPct val="35000"/>
                </a:spcAft>
                <a:buNone/>
              </a:pPr>
              <a:r>
                <a:rPr lang="en-US" sz="2400" dirty="0"/>
                <a:t>Home ownership vs last Payment Date</a:t>
              </a:r>
              <a:endParaRPr lang="en-IN" sz="2400" kern="1200" dirty="0"/>
            </a:p>
          </p:txBody>
        </p:sp>
        <p:sp>
          <p:nvSpPr>
            <p:cNvPr id="16" name="Freeform: Shape 15">
              <a:extLst>
                <a:ext uri="{FF2B5EF4-FFF2-40B4-BE49-F238E27FC236}">
                  <a16:creationId xmlns:a16="http://schemas.microsoft.com/office/drawing/2014/main" id="{71E79F06-9590-FA08-4D07-DD5516905031}"/>
                </a:ext>
              </a:extLst>
            </p:cNvPr>
            <p:cNvSpPr/>
            <p:nvPr/>
          </p:nvSpPr>
          <p:spPr>
            <a:xfrm>
              <a:off x="5529568" y="4129608"/>
              <a:ext cx="2113257" cy="200862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cene3d>
              <a:camera prst="orthographicFront">
                <a:rot lat="0" lon="0" rev="0"/>
              </a:camera>
              <a:lightRig rig="contrasting" dir="t">
                <a:rot lat="0" lon="0" rev="1200000"/>
              </a:lightRig>
            </a:scene3d>
            <a:sp3d contourW="19050" prstMaterial="metal">
              <a:bevelT w="88900" h="203200"/>
              <a:bevelB w="165100" h="254000"/>
            </a:sp3d>
          </p:spPr>
          <p:style>
            <a:lnRef idx="0">
              <a:schemeClr val="lt2">
                <a:hueOff val="0"/>
                <a:satOff val="0"/>
                <a:lumOff val="0"/>
                <a:alphaOff val="0"/>
              </a:schemeClr>
            </a:lnRef>
            <a:fillRef idx="1">
              <a:schemeClr val="dk2">
                <a:hueOff val="0"/>
                <a:satOff val="0"/>
                <a:lumOff val="0"/>
                <a:alphaOff val="0"/>
              </a:schemeClr>
            </a:fillRef>
            <a:effectRef idx="2">
              <a:schemeClr val="dk2">
                <a:hueOff val="0"/>
                <a:satOff val="0"/>
                <a:lumOff val="0"/>
                <a:alphaOff val="0"/>
              </a:schemeClr>
            </a:effectRef>
            <a:fontRef idx="minor">
              <a:schemeClr val="lt1"/>
            </a:fontRef>
          </p:style>
          <p:txBody>
            <a:bodyPr spcFirstLastPara="0" vert="horz" wrap="square" lIns="401860" tIns="442551" rIns="401860" bIns="442551" numCol="1" spcCol="1270" anchor="ctr" anchorCtr="0">
              <a:noAutofit/>
            </a:bodyPr>
            <a:lstStyle/>
            <a:p>
              <a:pPr marL="0" lvl="0" indent="0" algn="ctr" defTabSz="1511300">
                <a:lnSpc>
                  <a:spcPct val="90000"/>
                </a:lnSpc>
                <a:spcBef>
                  <a:spcPct val="0"/>
                </a:spcBef>
                <a:spcAft>
                  <a:spcPct val="35000"/>
                </a:spcAft>
                <a:buNone/>
              </a:pPr>
              <a:r>
                <a:rPr lang="en-US" kern="1200" dirty="0"/>
                <a:t>State and</a:t>
              </a:r>
            </a:p>
            <a:p>
              <a:pPr marL="0" lvl="0" indent="0" algn="ctr" defTabSz="1511300">
                <a:lnSpc>
                  <a:spcPct val="90000"/>
                </a:lnSpc>
                <a:spcBef>
                  <a:spcPct val="0"/>
                </a:spcBef>
                <a:spcAft>
                  <a:spcPct val="35000"/>
                </a:spcAft>
                <a:buNone/>
              </a:pPr>
              <a:r>
                <a:rPr lang="en-US" kern="1200" dirty="0"/>
                <a:t> Last credit </a:t>
              </a:r>
              <a:r>
                <a:rPr lang="en-US" dirty="0"/>
                <a:t>P</a:t>
              </a:r>
              <a:r>
                <a:rPr lang="en-US" kern="1200" dirty="0"/>
                <a:t>ull Date</a:t>
              </a:r>
            </a:p>
            <a:p>
              <a:pPr marL="0" lvl="0" indent="0" algn="ctr" defTabSz="1511300">
                <a:lnSpc>
                  <a:spcPct val="90000"/>
                </a:lnSpc>
                <a:spcBef>
                  <a:spcPct val="0"/>
                </a:spcBef>
                <a:spcAft>
                  <a:spcPct val="35000"/>
                </a:spcAft>
                <a:buNone/>
              </a:pPr>
              <a:r>
                <a:rPr lang="en-US" kern="1200" dirty="0"/>
                <a:t> State</a:t>
              </a:r>
              <a:endParaRPr lang="en-IN" kern="1200" dirty="0"/>
            </a:p>
          </p:txBody>
        </p:sp>
        <p:sp>
          <p:nvSpPr>
            <p:cNvPr id="17" name="Freeform: Shape 16">
              <a:extLst>
                <a:ext uri="{FF2B5EF4-FFF2-40B4-BE49-F238E27FC236}">
                  <a16:creationId xmlns:a16="http://schemas.microsoft.com/office/drawing/2014/main" id="{B5F816A6-469E-DFB1-9247-EC84F00F0D70}"/>
                </a:ext>
              </a:extLst>
            </p:cNvPr>
            <p:cNvSpPr/>
            <p:nvPr/>
          </p:nvSpPr>
          <p:spPr>
            <a:xfrm>
              <a:off x="7469901" y="4531334"/>
              <a:ext cx="2241629" cy="1205177"/>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1">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endParaRPr lang="en-IN" sz="3600" kern="1200"/>
            </a:p>
          </p:txBody>
        </p:sp>
      </p:grpSp>
      <p:pic>
        <p:nvPicPr>
          <p:cNvPr id="6" name="Picture 5">
            <a:extLst>
              <a:ext uri="{FF2B5EF4-FFF2-40B4-BE49-F238E27FC236}">
                <a16:creationId xmlns:a16="http://schemas.microsoft.com/office/drawing/2014/main" id="{F7D2E3B4-5B64-177B-6274-C3C27C6FA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7" y="1941622"/>
            <a:ext cx="5717452" cy="4534678"/>
          </a:xfrm>
          <a:prstGeom prst="rect">
            <a:avLst/>
          </a:prstGeom>
        </p:spPr>
      </p:pic>
    </p:spTree>
    <p:extLst>
      <p:ext uri="{BB962C8B-B14F-4D97-AF65-F5344CB8AC3E}">
        <p14:creationId xmlns:p14="http://schemas.microsoft.com/office/powerpoint/2010/main" val="2472852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310461"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1" name="TextBox 47">
            <a:extLst>
              <a:ext uri="{FF2B5EF4-FFF2-40B4-BE49-F238E27FC236}">
                <a16:creationId xmlns:a16="http://schemas.microsoft.com/office/drawing/2014/main" id="{853D56A8-B36E-4520-9327-AFD45439C181}"/>
              </a:ext>
            </a:extLst>
          </p:cNvPr>
          <p:cNvSpPr txBox="1"/>
          <p:nvPr/>
        </p:nvSpPr>
        <p:spPr>
          <a:xfrm>
            <a:off x="7287793" y="2090124"/>
            <a:ext cx="4537090" cy="369331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1600" b="0" i="0" dirty="0">
                <a:solidFill>
                  <a:srgbClr val="111111"/>
                </a:solidFill>
                <a:effectLst/>
                <a:latin typeface="-apple-system"/>
              </a:rPr>
              <a:t>The graph clearly indicates an upward trend in loan amounts over the years. The total loans distributed have consistently risen from 2007 to 2011. The most remarkable increase occurred in </a:t>
            </a:r>
            <a:r>
              <a:rPr lang="en-US" sz="1600" b="1" i="0" dirty="0">
                <a:solidFill>
                  <a:srgbClr val="111111"/>
                </a:solidFill>
                <a:effectLst/>
                <a:latin typeface="-apple-system"/>
              </a:rPr>
              <a:t>2011</a:t>
            </a:r>
            <a:r>
              <a:rPr lang="en-US" sz="1600" b="0" i="0" dirty="0">
                <a:solidFill>
                  <a:srgbClr val="111111"/>
                </a:solidFill>
                <a:effectLst/>
                <a:latin typeface="-apple-system"/>
              </a:rPr>
              <a:t>, where the total loans reached an impressive </a:t>
            </a:r>
            <a:r>
              <a:rPr lang="en-US" sz="1600" b="1" i="0" dirty="0">
                <a:solidFill>
                  <a:srgbClr val="111111"/>
                </a:solidFill>
                <a:effectLst/>
                <a:latin typeface="-apple-system"/>
              </a:rPr>
              <a:t>₹261 million</a:t>
            </a:r>
            <a:r>
              <a:rPr lang="en-US" sz="1600" b="0" i="0" dirty="0">
                <a:solidFill>
                  <a:srgbClr val="111111"/>
                </a:solidFill>
                <a:effectLst/>
                <a:latin typeface="-apple-system"/>
              </a:rPr>
              <a:t>. This substantial surge suggests a notable change in lending patterns during that year.</a:t>
            </a:r>
          </a:p>
          <a:p>
            <a:pPr marL="285750" indent="-285750">
              <a:buFont typeface="Wingdings" panose="05000000000000000000" pitchFamily="2" charset="2"/>
              <a:buChar char="q"/>
            </a:pPr>
            <a:endParaRPr lang="en-US" sz="1600" dirty="0">
              <a:solidFill>
                <a:srgbClr val="111111"/>
              </a:solidFill>
              <a:latin typeface="-apple-system"/>
            </a:endParaRPr>
          </a:p>
          <a:p>
            <a:pPr marL="285750" indent="-285750">
              <a:buFont typeface="Wingdings" panose="05000000000000000000" pitchFamily="2" charset="2"/>
              <a:buChar char="q"/>
            </a:pPr>
            <a:r>
              <a:rPr lang="en-US" sz="1600" b="0" i="0" dirty="0">
                <a:solidFill>
                  <a:srgbClr val="111111"/>
                </a:solidFill>
                <a:effectLst/>
                <a:latin typeface="-apple-system"/>
              </a:rPr>
              <a:t> Create loan products that align with borrower needs during peak years.</a:t>
            </a:r>
          </a:p>
          <a:p>
            <a:pPr marL="285750" indent="-285750">
              <a:buFont typeface="Wingdings" panose="05000000000000000000" pitchFamily="2" charset="2"/>
              <a:buChar char="q"/>
            </a:pPr>
            <a:endParaRPr lang="en-US" sz="1600" dirty="0">
              <a:solidFill>
                <a:srgbClr val="111111"/>
              </a:solidFill>
              <a:latin typeface="-apple-system"/>
            </a:endParaRPr>
          </a:p>
          <a:p>
            <a:pPr marL="285750" indent="-285750">
              <a:buFont typeface="Wingdings" panose="05000000000000000000" pitchFamily="2" charset="2"/>
              <a:buChar char="q"/>
            </a:pPr>
            <a:r>
              <a:rPr lang="en-US" sz="1600" b="0" i="0" dirty="0">
                <a:solidFill>
                  <a:srgbClr val="111111"/>
                </a:solidFill>
                <a:effectLst/>
                <a:latin typeface="-apple-system"/>
              </a:rPr>
              <a:t>Financial institutions need to assess the risk associated with higher loan volumes. Managing credit risk becomes crucial as loan amounts escalate.</a:t>
            </a:r>
            <a:endParaRPr lang="en-US" sz="1600" dirty="0">
              <a:solidFill>
                <a:schemeClr val="tx1">
                  <a:lumMod val="75000"/>
                  <a:lumOff val="25000"/>
                </a:schemeClr>
              </a:solidFill>
            </a:endParaRPr>
          </a:p>
        </p:txBody>
      </p:sp>
      <p:sp>
        <p:nvSpPr>
          <p:cNvPr id="75" name="Rectangle: Rounded Corners 74">
            <a:extLst>
              <a:ext uri="{FF2B5EF4-FFF2-40B4-BE49-F238E27FC236}">
                <a16:creationId xmlns:a16="http://schemas.microsoft.com/office/drawing/2014/main" id="{527B1B3A-4567-4AE9-A7C9-FA9D5A1F3929}"/>
              </a:ext>
            </a:extLst>
          </p:cNvPr>
          <p:cNvSpPr/>
          <p:nvPr/>
        </p:nvSpPr>
        <p:spPr>
          <a:xfrm>
            <a:off x="1584886" y="1411956"/>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Year Wise Loan</a:t>
            </a:r>
          </a:p>
        </p:txBody>
      </p:sp>
      <p:sp>
        <p:nvSpPr>
          <p:cNvPr id="122" name="Oval 121">
            <a:extLst>
              <a:ext uri="{FF2B5EF4-FFF2-40B4-BE49-F238E27FC236}">
                <a16:creationId xmlns:a16="http://schemas.microsoft.com/office/drawing/2014/main" id="{922831E1-31DF-4125-9BCB-8937CAE543E1}"/>
              </a:ext>
              <a:ext uri="{C183D7F6-B498-43B3-948B-1728B52AA6E4}">
                <adec:decorative xmlns:adec="http://schemas.microsoft.com/office/drawing/2017/decorative"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8F666DF-6069-4309-98CB-67441794E384}"/>
              </a:ext>
            </a:extLst>
          </p:cNvPr>
          <p:cNvGrpSpPr/>
          <p:nvPr/>
        </p:nvGrpSpPr>
        <p:grpSpPr>
          <a:xfrm>
            <a:off x="1737022" y="1555348"/>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CC6C2715-550E-40A0-AB0F-10386CBA9367}"/>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F7218EF6-60ED-4D4C-9831-CF6B6BB7D9A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t>Kpi :1</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endParaRPr lang="en-US" dirty="0"/>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5</a:t>
            </a:fld>
            <a:endParaRPr lang="en-US" dirty="0"/>
          </a:p>
        </p:txBody>
      </p:sp>
      <p:pic>
        <p:nvPicPr>
          <p:cNvPr id="4" name="Picture 3">
            <a:extLst>
              <a:ext uri="{FF2B5EF4-FFF2-40B4-BE49-F238E27FC236}">
                <a16:creationId xmlns:a16="http://schemas.microsoft.com/office/drawing/2014/main" id="{6D0EEA89-FA2F-00F6-0980-D4B93B7C1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2006169"/>
            <a:ext cx="6372224" cy="3861231"/>
          </a:xfrm>
          <a:prstGeom prst="rect">
            <a:avLst/>
          </a:prstGeom>
        </p:spPr>
      </p:pic>
    </p:spTree>
    <p:extLst>
      <p:ext uri="{BB962C8B-B14F-4D97-AF65-F5344CB8AC3E}">
        <p14:creationId xmlns:p14="http://schemas.microsoft.com/office/powerpoint/2010/main" val="342790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kpi</a:t>
            </a: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648450"/>
          </a:xfrm>
          <a:prstGeom prst="rect">
            <a:avLst/>
          </a:prstGeom>
        </p:spPr>
      </p:pic>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70" y="0"/>
            <a:ext cx="4905830" cy="5704381"/>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7670526" y="1225238"/>
            <a:ext cx="3892448" cy="3876372"/>
            <a:chOff x="7670526" y="1860738"/>
            <a:chExt cx="3892448"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7670526" y="2383532"/>
              <a:ext cx="3892448" cy="1977846"/>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0" i="0" dirty="0">
                  <a:solidFill>
                    <a:schemeClr val="bg1"/>
                  </a:solidFill>
                  <a:effectLst/>
                  <a:latin typeface="Söhne"/>
                </a:rPr>
                <a:t>The line graph indicates the sum of Revol Balance across various credit grades reveals insightful trends. Grade B stands out with the highest Revol Balance, indicating the strength of borrowers in this category. Conversely, there's a consistent decline in Revol Balance as we move to lower grades (C to G).</a:t>
              </a:r>
            </a:p>
            <a:p>
              <a:pPr algn="ctr"/>
              <a:endParaRPr lang="en-US" sz="1400" dirty="0">
                <a:solidFill>
                  <a:schemeClr val="bg1"/>
                </a:solidFill>
                <a:latin typeface="Söhne"/>
              </a:endParaRPr>
            </a:p>
            <a:p>
              <a:pPr algn="ctr"/>
              <a:endParaRPr lang="en-US" sz="1400" b="0" i="0" dirty="0">
                <a:solidFill>
                  <a:schemeClr val="bg1"/>
                </a:solidFill>
                <a:effectLst/>
                <a:latin typeface="Söhne"/>
              </a:endParaRPr>
            </a:p>
            <a:p>
              <a:pPr algn="ctr"/>
              <a:r>
                <a:rPr lang="en-US" sz="1400" dirty="0">
                  <a:solidFill>
                    <a:schemeClr val="bg1"/>
                  </a:solidFill>
                  <a:latin typeface="Söhne"/>
                </a:rPr>
                <a:t>To understand the underlying reasons for the trends we can explore factors like utilization, </a:t>
              </a:r>
              <a:r>
                <a:rPr lang="en-US" sz="1400" b="0" i="0" dirty="0">
                  <a:solidFill>
                    <a:schemeClr val="bg1"/>
                  </a:solidFill>
                  <a:effectLst/>
                  <a:latin typeface="Söhne"/>
                </a:rPr>
                <a:t> payment history and credit mix.</a:t>
              </a:r>
              <a:endParaRPr lang="en-US" sz="1400" dirty="0">
                <a:solidFill>
                  <a:schemeClr val="bg1"/>
                </a:solidFill>
              </a:endParaRP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graphicFrame>
        <p:nvGraphicFramePr>
          <p:cNvPr id="3" name="Chart 2">
            <a:extLst>
              <a:ext uri="{FF2B5EF4-FFF2-40B4-BE49-F238E27FC236}">
                <a16:creationId xmlns:a16="http://schemas.microsoft.com/office/drawing/2014/main" id="{51037D5C-D4C7-427F-A2AA-F696BB04C55F}"/>
              </a:ext>
            </a:extLst>
          </p:cNvPr>
          <p:cNvGraphicFramePr>
            <a:graphicFrameLocks/>
          </p:cNvGraphicFramePr>
          <p:nvPr>
            <p:extLst>
              <p:ext uri="{D42A27DB-BD31-4B8C-83A1-F6EECF244321}">
                <p14:modId xmlns:p14="http://schemas.microsoft.com/office/powerpoint/2010/main" val="697496349"/>
              </p:ext>
            </p:extLst>
          </p:nvPr>
        </p:nvGraphicFramePr>
        <p:xfrm>
          <a:off x="2575250" y="1021522"/>
          <a:ext cx="4520320" cy="4550105"/>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9BFD2763-3BE9-70CB-ECDD-172392F27AF7}"/>
              </a:ext>
            </a:extLst>
          </p:cNvPr>
          <p:cNvSpPr txBox="1"/>
          <p:nvPr/>
        </p:nvSpPr>
        <p:spPr>
          <a:xfrm>
            <a:off x="2705332" y="16165"/>
            <a:ext cx="3714750" cy="584775"/>
          </a:xfrm>
          <a:prstGeom prst="rect">
            <a:avLst/>
          </a:prstGeom>
          <a:noFill/>
        </p:spPr>
        <p:txBody>
          <a:bodyPr wrap="square" rtlCol="0">
            <a:spAutoFit/>
          </a:bodyPr>
          <a:lstStyle/>
          <a:p>
            <a:pPr algn="ctr"/>
            <a:r>
              <a:rPr lang="en-US" sz="3200" dirty="0">
                <a:latin typeface="+mj-lt"/>
              </a:rPr>
              <a:t>KPI : 2</a:t>
            </a:r>
            <a:endParaRPr lang="en-IN" sz="3200" dirty="0">
              <a:latin typeface="+mj-lt"/>
            </a:endParaRPr>
          </a:p>
        </p:txBody>
      </p:sp>
    </p:spTree>
    <p:extLst>
      <p:ext uri="{BB962C8B-B14F-4D97-AF65-F5344CB8AC3E}">
        <p14:creationId xmlns:p14="http://schemas.microsoft.com/office/powerpoint/2010/main" val="204410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42738" y="4063222"/>
            <a:ext cx="6101297" cy="711023"/>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4942738" y="5251216"/>
            <a:ext cx="6101297" cy="711023"/>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42738" y="2875227"/>
            <a:ext cx="6101297" cy="7110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42738" y="1687232"/>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KPI : 3</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7</a:t>
            </a:fld>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749592" y="1826258"/>
            <a:ext cx="462223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rgbClr val="92D050"/>
                </a:solidFill>
                <a:effectLst/>
                <a:latin typeface="-apple-system"/>
              </a:rPr>
              <a:t>The larger green segment represents the </a:t>
            </a:r>
            <a:r>
              <a:rPr lang="en-US" sz="1400" b="1" i="0" dirty="0">
                <a:solidFill>
                  <a:srgbClr val="92D050"/>
                </a:solidFill>
                <a:effectLst/>
                <a:latin typeface="-apple-system"/>
              </a:rPr>
              <a:t>verified status</a:t>
            </a:r>
            <a:r>
              <a:rPr lang="en-US" sz="1400" b="0" i="0" dirty="0">
                <a:solidFill>
                  <a:srgbClr val="009242"/>
                </a:solidFill>
                <a:effectLst/>
                <a:latin typeface="-apple-system"/>
              </a:rPr>
              <a:t>.</a:t>
            </a:r>
          </a:p>
          <a:p>
            <a:pPr algn="l">
              <a:buFont typeface="Arial" panose="020B0604020202020204" pitchFamily="34" charset="0"/>
              <a:buChar char="•"/>
            </a:pPr>
            <a:r>
              <a:rPr lang="en-US" sz="1400" b="0" i="0" dirty="0">
                <a:solidFill>
                  <a:schemeClr val="bg1"/>
                </a:solidFill>
                <a:effectLst/>
                <a:latin typeface="-apple-system"/>
              </a:rPr>
              <a:t>The total payment for verified accounts is </a:t>
            </a:r>
            <a:r>
              <a:rPr lang="en-US" sz="1400" b="1" i="0" dirty="0">
                <a:solidFill>
                  <a:schemeClr val="bg1"/>
                </a:solidFill>
                <a:effectLst/>
                <a:latin typeface="-apple-system"/>
              </a:rPr>
              <a:t>₹21,98,92,308</a:t>
            </a:r>
            <a:r>
              <a:rPr lang="en-US" sz="1400" b="0" i="0" dirty="0">
                <a:solidFill>
                  <a:schemeClr val="bg1"/>
                </a:solidFill>
                <a:effectLst/>
                <a:latin typeface="-apple-system"/>
              </a:rPr>
              <a:t>.</a:t>
            </a: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val="1"/>
              </a:ext>
            </a:extLst>
          </p:cNvPr>
          <p:cNvSpPr/>
          <p:nvPr/>
        </p:nvSpPr>
        <p:spPr>
          <a:xfrm>
            <a:off x="10374600" y="17556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47">
            <a:extLst>
              <a:ext uri="{FF2B5EF4-FFF2-40B4-BE49-F238E27FC236}">
                <a16:creationId xmlns:a16="http://schemas.microsoft.com/office/drawing/2014/main" id="{939B7CC5-439E-403C-9383-8988F3AAD7AF}"/>
              </a:ext>
            </a:extLst>
          </p:cNvPr>
          <p:cNvSpPr txBox="1"/>
          <p:nvPr/>
        </p:nvSpPr>
        <p:spPr>
          <a:xfrm>
            <a:off x="5789012" y="3061071"/>
            <a:ext cx="45433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pPr>
            <a:r>
              <a:rPr lang="en-US" sz="1400" b="0" i="0" dirty="0">
                <a:solidFill>
                  <a:srgbClr val="FF0000"/>
                </a:solidFill>
                <a:effectLst/>
                <a:latin typeface="-apple-system"/>
              </a:rPr>
              <a:t>The smaller red segment represents the </a:t>
            </a:r>
            <a:r>
              <a:rPr lang="en-US" sz="1400" b="1" i="0" dirty="0">
                <a:solidFill>
                  <a:srgbClr val="FF0000"/>
                </a:solidFill>
                <a:effectLst/>
                <a:latin typeface="-apple-system"/>
              </a:rPr>
              <a:t>non-verified status</a:t>
            </a:r>
            <a:r>
              <a:rPr lang="en-US" sz="1400" b="0" i="0" dirty="0">
                <a:solidFill>
                  <a:srgbClr val="111111"/>
                </a:solidFill>
                <a:effectLst/>
                <a:latin typeface="-apple-system"/>
              </a:rPr>
              <a:t>.</a:t>
            </a:r>
          </a:p>
          <a:p>
            <a:pPr algn="l">
              <a:buFont typeface="Arial" panose="020B0604020202020204" pitchFamily="34" charset="0"/>
              <a:buChar char="•"/>
            </a:pPr>
            <a:r>
              <a:rPr lang="en-US" sz="1400" b="0" i="0" dirty="0">
                <a:solidFill>
                  <a:schemeClr val="bg1"/>
                </a:solidFill>
                <a:effectLst/>
                <a:latin typeface="-apple-system"/>
              </a:rPr>
              <a:t>The total payment for non-verified accounts is </a:t>
            </a:r>
            <a:r>
              <a:rPr lang="en-US" sz="1400" b="1" i="0" dirty="0">
                <a:solidFill>
                  <a:schemeClr val="bg1"/>
                </a:solidFill>
                <a:effectLst/>
                <a:latin typeface="-apple-system"/>
              </a:rPr>
              <a:t>₹15,35,34,113</a:t>
            </a:r>
            <a:r>
              <a:rPr lang="en-US" sz="1400" b="0" i="0" dirty="0">
                <a:solidFill>
                  <a:schemeClr val="bg1"/>
                </a:solidFill>
                <a:effectLst/>
                <a:latin typeface="-apple-system"/>
              </a:rPr>
              <a:t>.</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val="1"/>
              </a:ext>
            </a:extLst>
          </p:cNvPr>
          <p:cNvSpPr/>
          <p:nvPr/>
        </p:nvSpPr>
        <p:spPr>
          <a:xfrm>
            <a:off x="10374600" y="2990458"/>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860206" y="4095567"/>
            <a:ext cx="4398234"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dirty="0">
                <a:solidFill>
                  <a:schemeClr val="bg1"/>
                </a:solidFill>
                <a:effectLst/>
                <a:latin typeface="-apple-system"/>
              </a:rPr>
              <a:t>Financial institutions can use this data to assess risk. Verified accounts may be considered lower risk due to the higher payment amounts.</a:t>
            </a:r>
            <a:endParaRPr lang="en-US" sz="1400" dirty="0">
              <a:solidFill>
                <a:schemeClr val="bg1"/>
              </a:solidFill>
            </a:endParaRP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val="1"/>
              </a:ext>
            </a:extLst>
          </p:cNvPr>
          <p:cNvSpPr/>
          <p:nvPr/>
        </p:nvSpPr>
        <p:spPr>
          <a:xfrm>
            <a:off x="10374600" y="413578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47">
            <a:extLst>
              <a:ext uri="{FF2B5EF4-FFF2-40B4-BE49-F238E27FC236}">
                <a16:creationId xmlns:a16="http://schemas.microsoft.com/office/drawing/2014/main" id="{5CB8E5D9-5AB2-4AEE-973D-2AB9CE05AF2D}"/>
              </a:ext>
            </a:extLst>
          </p:cNvPr>
          <p:cNvSpPr txBox="1"/>
          <p:nvPr/>
        </p:nvSpPr>
        <p:spPr>
          <a:xfrm>
            <a:off x="5749592" y="5286243"/>
            <a:ext cx="4670865"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0" i="0" dirty="0">
                <a:solidFill>
                  <a:srgbClr val="111111"/>
                </a:solidFill>
                <a:effectLst/>
                <a:latin typeface="-apple-system"/>
              </a:rPr>
              <a:t>Tailoring strategies based on verification status can optimize payment collection. For instance, follow-ups or incentives could be offered to non-verified accounts.</a:t>
            </a:r>
            <a:endParaRPr lang="en-US" sz="1400" dirty="0">
              <a:solidFill>
                <a:schemeClr val="bg1"/>
              </a:solidFill>
            </a:endParaRPr>
          </a:p>
        </p:txBody>
      </p:sp>
      <p:sp>
        <p:nvSpPr>
          <p:cNvPr id="69" name="Freeform 3073" descr="This is an icon of a trophy.">
            <a:extLst>
              <a:ext uri="{FF2B5EF4-FFF2-40B4-BE49-F238E27FC236}">
                <a16:creationId xmlns:a16="http://schemas.microsoft.com/office/drawing/2014/main" id="{DB30C37B-BB33-491D-A3BF-5C500776BA50}"/>
              </a:ext>
            </a:extLst>
          </p:cNvPr>
          <p:cNvSpPr>
            <a:spLocks noEditPoints="1"/>
          </p:cNvSpPr>
          <p:nvPr/>
        </p:nvSpPr>
        <p:spPr bwMode="auto">
          <a:xfrm>
            <a:off x="10517781" y="1898826"/>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CE295E"/>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724" descr="This is an icon of a chart. ">
            <a:extLst>
              <a:ext uri="{FF2B5EF4-FFF2-40B4-BE49-F238E27FC236}">
                <a16:creationId xmlns:a16="http://schemas.microsoft.com/office/drawing/2014/main" id="{DD2DB9C5-BF51-4EC7-9BB4-A353966906BB}"/>
              </a:ext>
            </a:extLst>
          </p:cNvPr>
          <p:cNvSpPr>
            <a:spLocks/>
          </p:cNvSpPr>
          <p:nvPr/>
        </p:nvSpPr>
        <p:spPr bwMode="auto">
          <a:xfrm>
            <a:off x="10521750" y="3092876"/>
            <a:ext cx="277813" cy="277813"/>
          </a:xfrm>
          <a:custGeom>
            <a:avLst/>
            <a:gdLst>
              <a:gd name="T0" fmla="*/ 782 w 873"/>
              <a:gd name="T1" fmla="*/ 436 h 873"/>
              <a:gd name="T2" fmla="*/ 779 w 873"/>
              <a:gd name="T3" fmla="*/ 428 h 873"/>
              <a:gd name="T4" fmla="*/ 773 w 873"/>
              <a:gd name="T5" fmla="*/ 423 h 873"/>
              <a:gd name="T6" fmla="*/ 451 w 873"/>
              <a:gd name="T7" fmla="*/ 421 h 873"/>
              <a:gd name="T8" fmla="*/ 711 w 873"/>
              <a:gd name="T9" fmla="*/ 180 h 873"/>
              <a:gd name="T10" fmla="*/ 718 w 873"/>
              <a:gd name="T11" fmla="*/ 176 h 873"/>
              <a:gd name="T12" fmla="*/ 721 w 873"/>
              <a:gd name="T13" fmla="*/ 168 h 873"/>
              <a:gd name="T14" fmla="*/ 721 w 873"/>
              <a:gd name="T15" fmla="*/ 12 h 873"/>
              <a:gd name="T16" fmla="*/ 718 w 873"/>
              <a:gd name="T17" fmla="*/ 4 h 873"/>
              <a:gd name="T18" fmla="*/ 711 w 873"/>
              <a:gd name="T19" fmla="*/ 0 h 873"/>
              <a:gd name="T20" fmla="*/ 163 w 873"/>
              <a:gd name="T21" fmla="*/ 0 h 873"/>
              <a:gd name="T22" fmla="*/ 155 w 873"/>
              <a:gd name="T23" fmla="*/ 4 h 873"/>
              <a:gd name="T24" fmla="*/ 151 w 873"/>
              <a:gd name="T25" fmla="*/ 12 h 873"/>
              <a:gd name="T26" fmla="*/ 151 w 873"/>
              <a:gd name="T27" fmla="*/ 168 h 873"/>
              <a:gd name="T28" fmla="*/ 155 w 873"/>
              <a:gd name="T29" fmla="*/ 176 h 873"/>
              <a:gd name="T30" fmla="*/ 163 w 873"/>
              <a:gd name="T31" fmla="*/ 180 h 873"/>
              <a:gd name="T32" fmla="*/ 421 w 873"/>
              <a:gd name="T33" fmla="*/ 421 h 873"/>
              <a:gd name="T34" fmla="*/ 99 w 873"/>
              <a:gd name="T35" fmla="*/ 423 h 873"/>
              <a:gd name="T36" fmla="*/ 93 w 873"/>
              <a:gd name="T37" fmla="*/ 428 h 873"/>
              <a:gd name="T38" fmla="*/ 90 w 873"/>
              <a:gd name="T39" fmla="*/ 436 h 873"/>
              <a:gd name="T40" fmla="*/ 11 w 873"/>
              <a:gd name="T41" fmla="*/ 663 h 873"/>
              <a:gd name="T42" fmla="*/ 4 w 873"/>
              <a:gd name="T43" fmla="*/ 667 h 873"/>
              <a:gd name="T44" fmla="*/ 0 w 873"/>
              <a:gd name="T45" fmla="*/ 675 h 873"/>
              <a:gd name="T46" fmla="*/ 0 w 873"/>
              <a:gd name="T47" fmla="*/ 861 h 873"/>
              <a:gd name="T48" fmla="*/ 4 w 873"/>
              <a:gd name="T49" fmla="*/ 869 h 873"/>
              <a:gd name="T50" fmla="*/ 11 w 873"/>
              <a:gd name="T51" fmla="*/ 873 h 873"/>
              <a:gd name="T52" fmla="*/ 198 w 873"/>
              <a:gd name="T53" fmla="*/ 873 h 873"/>
              <a:gd name="T54" fmla="*/ 205 w 873"/>
              <a:gd name="T55" fmla="*/ 869 h 873"/>
              <a:gd name="T56" fmla="*/ 210 w 873"/>
              <a:gd name="T57" fmla="*/ 861 h 873"/>
              <a:gd name="T58" fmla="*/ 210 w 873"/>
              <a:gd name="T59" fmla="*/ 675 h 873"/>
              <a:gd name="T60" fmla="*/ 205 w 873"/>
              <a:gd name="T61" fmla="*/ 667 h 873"/>
              <a:gd name="T62" fmla="*/ 198 w 873"/>
              <a:gd name="T63" fmla="*/ 663 h 873"/>
              <a:gd name="T64" fmla="*/ 120 w 873"/>
              <a:gd name="T65" fmla="*/ 451 h 873"/>
              <a:gd name="T66" fmla="*/ 346 w 873"/>
              <a:gd name="T67" fmla="*/ 662 h 873"/>
              <a:gd name="T68" fmla="*/ 337 w 873"/>
              <a:gd name="T69" fmla="*/ 665 h 873"/>
              <a:gd name="T70" fmla="*/ 332 w 873"/>
              <a:gd name="T71" fmla="*/ 671 h 873"/>
              <a:gd name="T72" fmla="*/ 331 w 873"/>
              <a:gd name="T73" fmla="*/ 858 h 873"/>
              <a:gd name="T74" fmla="*/ 333 w 873"/>
              <a:gd name="T75" fmla="*/ 867 h 873"/>
              <a:gd name="T76" fmla="*/ 340 w 873"/>
              <a:gd name="T77" fmla="*/ 872 h 873"/>
              <a:gd name="T78" fmla="*/ 526 w 873"/>
              <a:gd name="T79" fmla="*/ 873 h 873"/>
              <a:gd name="T80" fmla="*/ 535 w 873"/>
              <a:gd name="T81" fmla="*/ 871 h 873"/>
              <a:gd name="T82" fmla="*/ 540 w 873"/>
              <a:gd name="T83" fmla="*/ 863 h 873"/>
              <a:gd name="T84" fmla="*/ 541 w 873"/>
              <a:gd name="T85" fmla="*/ 677 h 873"/>
              <a:gd name="T86" fmla="*/ 539 w 873"/>
              <a:gd name="T87" fmla="*/ 669 h 873"/>
              <a:gd name="T88" fmla="*/ 533 w 873"/>
              <a:gd name="T89" fmla="*/ 664 h 873"/>
              <a:gd name="T90" fmla="*/ 451 w 873"/>
              <a:gd name="T91" fmla="*/ 662 h 873"/>
              <a:gd name="T92" fmla="*/ 752 w 873"/>
              <a:gd name="T93" fmla="*/ 662 h 873"/>
              <a:gd name="T94" fmla="*/ 671 w 873"/>
              <a:gd name="T95" fmla="*/ 664 h 873"/>
              <a:gd name="T96" fmla="*/ 664 w 873"/>
              <a:gd name="T97" fmla="*/ 669 h 873"/>
              <a:gd name="T98" fmla="*/ 662 w 873"/>
              <a:gd name="T99" fmla="*/ 678 h 873"/>
              <a:gd name="T100" fmla="*/ 663 w 873"/>
              <a:gd name="T101" fmla="*/ 863 h 873"/>
              <a:gd name="T102" fmla="*/ 669 w 873"/>
              <a:gd name="T103" fmla="*/ 871 h 873"/>
              <a:gd name="T104" fmla="*/ 677 w 873"/>
              <a:gd name="T105" fmla="*/ 873 h 873"/>
              <a:gd name="T106" fmla="*/ 864 w 873"/>
              <a:gd name="T107" fmla="*/ 872 h 873"/>
              <a:gd name="T108" fmla="*/ 870 w 873"/>
              <a:gd name="T109" fmla="*/ 867 h 873"/>
              <a:gd name="T110" fmla="*/ 873 w 873"/>
              <a:gd name="T111" fmla="*/ 858 h 873"/>
              <a:gd name="T112" fmla="*/ 871 w 873"/>
              <a:gd name="T113" fmla="*/ 671 h 873"/>
              <a:gd name="T114" fmla="*/ 866 w 873"/>
              <a:gd name="T115" fmla="*/ 665 h 873"/>
              <a:gd name="T116" fmla="*/ 858 w 873"/>
              <a:gd name="T117" fmla="*/ 662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3" h="873">
                <a:moveTo>
                  <a:pt x="858" y="662"/>
                </a:moveTo>
                <a:lnTo>
                  <a:pt x="782" y="662"/>
                </a:lnTo>
                <a:lnTo>
                  <a:pt x="782" y="436"/>
                </a:lnTo>
                <a:lnTo>
                  <a:pt x="782" y="433"/>
                </a:lnTo>
                <a:lnTo>
                  <a:pt x="781" y="431"/>
                </a:lnTo>
                <a:lnTo>
                  <a:pt x="779" y="428"/>
                </a:lnTo>
                <a:lnTo>
                  <a:pt x="778" y="426"/>
                </a:lnTo>
                <a:lnTo>
                  <a:pt x="776" y="424"/>
                </a:lnTo>
                <a:lnTo>
                  <a:pt x="773" y="423"/>
                </a:lnTo>
                <a:lnTo>
                  <a:pt x="771" y="421"/>
                </a:lnTo>
                <a:lnTo>
                  <a:pt x="767" y="421"/>
                </a:lnTo>
                <a:lnTo>
                  <a:pt x="451" y="421"/>
                </a:lnTo>
                <a:lnTo>
                  <a:pt x="451" y="180"/>
                </a:lnTo>
                <a:lnTo>
                  <a:pt x="707" y="180"/>
                </a:lnTo>
                <a:lnTo>
                  <a:pt x="711" y="180"/>
                </a:lnTo>
                <a:lnTo>
                  <a:pt x="713" y="179"/>
                </a:lnTo>
                <a:lnTo>
                  <a:pt x="716" y="178"/>
                </a:lnTo>
                <a:lnTo>
                  <a:pt x="718" y="176"/>
                </a:lnTo>
                <a:lnTo>
                  <a:pt x="719" y="174"/>
                </a:lnTo>
                <a:lnTo>
                  <a:pt x="721" y="172"/>
                </a:lnTo>
                <a:lnTo>
                  <a:pt x="721" y="168"/>
                </a:lnTo>
                <a:lnTo>
                  <a:pt x="722" y="165"/>
                </a:lnTo>
                <a:lnTo>
                  <a:pt x="722" y="15"/>
                </a:lnTo>
                <a:lnTo>
                  <a:pt x="721" y="12"/>
                </a:lnTo>
                <a:lnTo>
                  <a:pt x="721" y="10"/>
                </a:lnTo>
                <a:lnTo>
                  <a:pt x="719" y="6"/>
                </a:lnTo>
                <a:lnTo>
                  <a:pt x="718" y="4"/>
                </a:lnTo>
                <a:lnTo>
                  <a:pt x="716" y="2"/>
                </a:lnTo>
                <a:lnTo>
                  <a:pt x="713" y="1"/>
                </a:lnTo>
                <a:lnTo>
                  <a:pt x="711" y="0"/>
                </a:lnTo>
                <a:lnTo>
                  <a:pt x="707" y="0"/>
                </a:lnTo>
                <a:lnTo>
                  <a:pt x="165" y="0"/>
                </a:lnTo>
                <a:lnTo>
                  <a:pt x="163" y="0"/>
                </a:lnTo>
                <a:lnTo>
                  <a:pt x="159" y="1"/>
                </a:lnTo>
                <a:lnTo>
                  <a:pt x="157" y="2"/>
                </a:lnTo>
                <a:lnTo>
                  <a:pt x="155" y="4"/>
                </a:lnTo>
                <a:lnTo>
                  <a:pt x="153" y="6"/>
                </a:lnTo>
                <a:lnTo>
                  <a:pt x="152" y="10"/>
                </a:lnTo>
                <a:lnTo>
                  <a:pt x="151" y="12"/>
                </a:lnTo>
                <a:lnTo>
                  <a:pt x="150" y="15"/>
                </a:lnTo>
                <a:lnTo>
                  <a:pt x="150" y="165"/>
                </a:lnTo>
                <a:lnTo>
                  <a:pt x="151" y="168"/>
                </a:lnTo>
                <a:lnTo>
                  <a:pt x="152" y="172"/>
                </a:lnTo>
                <a:lnTo>
                  <a:pt x="153" y="174"/>
                </a:lnTo>
                <a:lnTo>
                  <a:pt x="155" y="176"/>
                </a:lnTo>
                <a:lnTo>
                  <a:pt x="157" y="178"/>
                </a:lnTo>
                <a:lnTo>
                  <a:pt x="159" y="179"/>
                </a:lnTo>
                <a:lnTo>
                  <a:pt x="163" y="180"/>
                </a:lnTo>
                <a:lnTo>
                  <a:pt x="165" y="180"/>
                </a:lnTo>
                <a:lnTo>
                  <a:pt x="421" y="180"/>
                </a:lnTo>
                <a:lnTo>
                  <a:pt x="421" y="421"/>
                </a:lnTo>
                <a:lnTo>
                  <a:pt x="105" y="421"/>
                </a:lnTo>
                <a:lnTo>
                  <a:pt x="101" y="421"/>
                </a:lnTo>
                <a:lnTo>
                  <a:pt x="99" y="423"/>
                </a:lnTo>
                <a:lnTo>
                  <a:pt x="96" y="424"/>
                </a:lnTo>
                <a:lnTo>
                  <a:pt x="94" y="426"/>
                </a:lnTo>
                <a:lnTo>
                  <a:pt x="93" y="428"/>
                </a:lnTo>
                <a:lnTo>
                  <a:pt x="91" y="431"/>
                </a:lnTo>
                <a:lnTo>
                  <a:pt x="91" y="433"/>
                </a:lnTo>
                <a:lnTo>
                  <a:pt x="90" y="436"/>
                </a:lnTo>
                <a:lnTo>
                  <a:pt x="90" y="662"/>
                </a:lnTo>
                <a:lnTo>
                  <a:pt x="15" y="662"/>
                </a:lnTo>
                <a:lnTo>
                  <a:pt x="11" y="663"/>
                </a:lnTo>
                <a:lnTo>
                  <a:pt x="9" y="664"/>
                </a:lnTo>
                <a:lnTo>
                  <a:pt x="6" y="665"/>
                </a:lnTo>
                <a:lnTo>
                  <a:pt x="4" y="667"/>
                </a:lnTo>
                <a:lnTo>
                  <a:pt x="2" y="669"/>
                </a:lnTo>
                <a:lnTo>
                  <a:pt x="1" y="671"/>
                </a:lnTo>
                <a:lnTo>
                  <a:pt x="0" y="675"/>
                </a:lnTo>
                <a:lnTo>
                  <a:pt x="0" y="678"/>
                </a:lnTo>
                <a:lnTo>
                  <a:pt x="0" y="858"/>
                </a:lnTo>
                <a:lnTo>
                  <a:pt x="0" y="861"/>
                </a:lnTo>
                <a:lnTo>
                  <a:pt x="1" y="863"/>
                </a:lnTo>
                <a:lnTo>
                  <a:pt x="2" y="867"/>
                </a:lnTo>
                <a:lnTo>
                  <a:pt x="4" y="869"/>
                </a:lnTo>
                <a:lnTo>
                  <a:pt x="6" y="871"/>
                </a:lnTo>
                <a:lnTo>
                  <a:pt x="9" y="872"/>
                </a:lnTo>
                <a:lnTo>
                  <a:pt x="11" y="873"/>
                </a:lnTo>
                <a:lnTo>
                  <a:pt x="15" y="873"/>
                </a:lnTo>
                <a:lnTo>
                  <a:pt x="196" y="873"/>
                </a:lnTo>
                <a:lnTo>
                  <a:pt x="198" y="873"/>
                </a:lnTo>
                <a:lnTo>
                  <a:pt x="201" y="872"/>
                </a:lnTo>
                <a:lnTo>
                  <a:pt x="203" y="871"/>
                </a:lnTo>
                <a:lnTo>
                  <a:pt x="205" y="869"/>
                </a:lnTo>
                <a:lnTo>
                  <a:pt x="208" y="867"/>
                </a:lnTo>
                <a:lnTo>
                  <a:pt x="209" y="863"/>
                </a:lnTo>
                <a:lnTo>
                  <a:pt x="210" y="861"/>
                </a:lnTo>
                <a:lnTo>
                  <a:pt x="211" y="858"/>
                </a:lnTo>
                <a:lnTo>
                  <a:pt x="211" y="677"/>
                </a:lnTo>
                <a:lnTo>
                  <a:pt x="210" y="675"/>
                </a:lnTo>
                <a:lnTo>
                  <a:pt x="209" y="671"/>
                </a:lnTo>
                <a:lnTo>
                  <a:pt x="208" y="669"/>
                </a:lnTo>
                <a:lnTo>
                  <a:pt x="205" y="667"/>
                </a:lnTo>
                <a:lnTo>
                  <a:pt x="203" y="665"/>
                </a:lnTo>
                <a:lnTo>
                  <a:pt x="201" y="664"/>
                </a:lnTo>
                <a:lnTo>
                  <a:pt x="198" y="663"/>
                </a:lnTo>
                <a:lnTo>
                  <a:pt x="196" y="663"/>
                </a:lnTo>
                <a:lnTo>
                  <a:pt x="120" y="662"/>
                </a:lnTo>
                <a:lnTo>
                  <a:pt x="120" y="451"/>
                </a:lnTo>
                <a:lnTo>
                  <a:pt x="421" y="451"/>
                </a:lnTo>
                <a:lnTo>
                  <a:pt x="421" y="662"/>
                </a:lnTo>
                <a:lnTo>
                  <a:pt x="346" y="662"/>
                </a:lnTo>
                <a:lnTo>
                  <a:pt x="343" y="663"/>
                </a:lnTo>
                <a:lnTo>
                  <a:pt x="340" y="664"/>
                </a:lnTo>
                <a:lnTo>
                  <a:pt x="337" y="665"/>
                </a:lnTo>
                <a:lnTo>
                  <a:pt x="335" y="667"/>
                </a:lnTo>
                <a:lnTo>
                  <a:pt x="333" y="669"/>
                </a:lnTo>
                <a:lnTo>
                  <a:pt x="332" y="671"/>
                </a:lnTo>
                <a:lnTo>
                  <a:pt x="331" y="675"/>
                </a:lnTo>
                <a:lnTo>
                  <a:pt x="331" y="678"/>
                </a:lnTo>
                <a:lnTo>
                  <a:pt x="331" y="858"/>
                </a:lnTo>
                <a:lnTo>
                  <a:pt x="331" y="861"/>
                </a:lnTo>
                <a:lnTo>
                  <a:pt x="332" y="863"/>
                </a:lnTo>
                <a:lnTo>
                  <a:pt x="333" y="867"/>
                </a:lnTo>
                <a:lnTo>
                  <a:pt x="335" y="869"/>
                </a:lnTo>
                <a:lnTo>
                  <a:pt x="337" y="871"/>
                </a:lnTo>
                <a:lnTo>
                  <a:pt x="340" y="872"/>
                </a:lnTo>
                <a:lnTo>
                  <a:pt x="343" y="873"/>
                </a:lnTo>
                <a:lnTo>
                  <a:pt x="346" y="873"/>
                </a:lnTo>
                <a:lnTo>
                  <a:pt x="526" y="873"/>
                </a:lnTo>
                <a:lnTo>
                  <a:pt x="529" y="873"/>
                </a:lnTo>
                <a:lnTo>
                  <a:pt x="533" y="872"/>
                </a:lnTo>
                <a:lnTo>
                  <a:pt x="535" y="871"/>
                </a:lnTo>
                <a:lnTo>
                  <a:pt x="537" y="869"/>
                </a:lnTo>
                <a:lnTo>
                  <a:pt x="539" y="867"/>
                </a:lnTo>
                <a:lnTo>
                  <a:pt x="540" y="863"/>
                </a:lnTo>
                <a:lnTo>
                  <a:pt x="541" y="861"/>
                </a:lnTo>
                <a:lnTo>
                  <a:pt x="541" y="858"/>
                </a:lnTo>
                <a:lnTo>
                  <a:pt x="541" y="677"/>
                </a:lnTo>
                <a:lnTo>
                  <a:pt x="541" y="675"/>
                </a:lnTo>
                <a:lnTo>
                  <a:pt x="540" y="671"/>
                </a:lnTo>
                <a:lnTo>
                  <a:pt x="539" y="669"/>
                </a:lnTo>
                <a:lnTo>
                  <a:pt x="537" y="667"/>
                </a:lnTo>
                <a:lnTo>
                  <a:pt x="535" y="665"/>
                </a:lnTo>
                <a:lnTo>
                  <a:pt x="533" y="664"/>
                </a:lnTo>
                <a:lnTo>
                  <a:pt x="529" y="663"/>
                </a:lnTo>
                <a:lnTo>
                  <a:pt x="526" y="663"/>
                </a:lnTo>
                <a:lnTo>
                  <a:pt x="451" y="662"/>
                </a:lnTo>
                <a:lnTo>
                  <a:pt x="451" y="451"/>
                </a:lnTo>
                <a:lnTo>
                  <a:pt x="752" y="451"/>
                </a:lnTo>
                <a:lnTo>
                  <a:pt x="752" y="662"/>
                </a:lnTo>
                <a:lnTo>
                  <a:pt x="677" y="662"/>
                </a:lnTo>
                <a:lnTo>
                  <a:pt x="674" y="663"/>
                </a:lnTo>
                <a:lnTo>
                  <a:pt x="671" y="664"/>
                </a:lnTo>
                <a:lnTo>
                  <a:pt x="669" y="665"/>
                </a:lnTo>
                <a:lnTo>
                  <a:pt x="667" y="667"/>
                </a:lnTo>
                <a:lnTo>
                  <a:pt x="664" y="669"/>
                </a:lnTo>
                <a:lnTo>
                  <a:pt x="663" y="671"/>
                </a:lnTo>
                <a:lnTo>
                  <a:pt x="662" y="675"/>
                </a:lnTo>
                <a:lnTo>
                  <a:pt x="662" y="678"/>
                </a:lnTo>
                <a:lnTo>
                  <a:pt x="662" y="858"/>
                </a:lnTo>
                <a:lnTo>
                  <a:pt x="662" y="861"/>
                </a:lnTo>
                <a:lnTo>
                  <a:pt x="663" y="863"/>
                </a:lnTo>
                <a:lnTo>
                  <a:pt x="664" y="867"/>
                </a:lnTo>
                <a:lnTo>
                  <a:pt x="667" y="869"/>
                </a:lnTo>
                <a:lnTo>
                  <a:pt x="669" y="871"/>
                </a:lnTo>
                <a:lnTo>
                  <a:pt x="671" y="872"/>
                </a:lnTo>
                <a:lnTo>
                  <a:pt x="674" y="873"/>
                </a:lnTo>
                <a:lnTo>
                  <a:pt x="677" y="873"/>
                </a:lnTo>
                <a:lnTo>
                  <a:pt x="858" y="873"/>
                </a:lnTo>
                <a:lnTo>
                  <a:pt x="861" y="873"/>
                </a:lnTo>
                <a:lnTo>
                  <a:pt x="864" y="872"/>
                </a:lnTo>
                <a:lnTo>
                  <a:pt x="866" y="871"/>
                </a:lnTo>
                <a:lnTo>
                  <a:pt x="868" y="869"/>
                </a:lnTo>
                <a:lnTo>
                  <a:pt x="870" y="867"/>
                </a:lnTo>
                <a:lnTo>
                  <a:pt x="871" y="863"/>
                </a:lnTo>
                <a:lnTo>
                  <a:pt x="873" y="861"/>
                </a:lnTo>
                <a:lnTo>
                  <a:pt x="873" y="858"/>
                </a:lnTo>
                <a:lnTo>
                  <a:pt x="873" y="677"/>
                </a:lnTo>
                <a:lnTo>
                  <a:pt x="873" y="675"/>
                </a:lnTo>
                <a:lnTo>
                  <a:pt x="871" y="671"/>
                </a:lnTo>
                <a:lnTo>
                  <a:pt x="870" y="669"/>
                </a:lnTo>
                <a:lnTo>
                  <a:pt x="868" y="667"/>
                </a:lnTo>
                <a:lnTo>
                  <a:pt x="866" y="665"/>
                </a:lnTo>
                <a:lnTo>
                  <a:pt x="864" y="664"/>
                </a:lnTo>
                <a:lnTo>
                  <a:pt x="861" y="663"/>
                </a:lnTo>
                <a:lnTo>
                  <a:pt x="858" y="66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0" name="Group 79" descr="This is an icon of a shopping cart. ">
            <a:extLst>
              <a:ext uri="{FF2B5EF4-FFF2-40B4-BE49-F238E27FC236}">
                <a16:creationId xmlns:a16="http://schemas.microsoft.com/office/drawing/2014/main" id="{EB0D6CB8-AC72-4E61-ACE6-A612058C5428}"/>
              </a:ext>
            </a:extLst>
          </p:cNvPr>
          <p:cNvGrpSpPr/>
          <p:nvPr/>
        </p:nvGrpSpPr>
        <p:grpSpPr>
          <a:xfrm>
            <a:off x="10517781" y="5490346"/>
            <a:ext cx="285750" cy="238125"/>
            <a:chOff x="9883775" y="857250"/>
            <a:chExt cx="285750" cy="238125"/>
          </a:xfrm>
          <a:solidFill>
            <a:srgbClr val="A6A6A6"/>
          </a:solidFill>
        </p:grpSpPr>
        <p:sp>
          <p:nvSpPr>
            <p:cNvPr id="81" name="Freeform 4137">
              <a:extLst>
                <a:ext uri="{FF2B5EF4-FFF2-40B4-BE49-F238E27FC236}">
                  <a16:creationId xmlns:a16="http://schemas.microsoft.com/office/drawing/2014/main" id="{187AEF94-AB0E-44BE-B416-0EAC342276D3}"/>
                </a:ext>
              </a:extLst>
            </p:cNvPr>
            <p:cNvSpPr>
              <a:spLocks/>
            </p:cNvSpPr>
            <p:nvPr/>
          </p:nvSpPr>
          <p:spPr bwMode="auto">
            <a:xfrm>
              <a:off x="9883775" y="857250"/>
              <a:ext cx="285750" cy="180975"/>
            </a:xfrm>
            <a:custGeom>
              <a:avLst/>
              <a:gdLst>
                <a:gd name="T0" fmla="*/ 790 w 901"/>
                <a:gd name="T1" fmla="*/ 0 h 571"/>
                <a:gd name="T2" fmla="*/ 777 w 901"/>
                <a:gd name="T3" fmla="*/ 2 h 571"/>
                <a:gd name="T4" fmla="*/ 767 w 901"/>
                <a:gd name="T5" fmla="*/ 8 h 571"/>
                <a:gd name="T6" fmla="*/ 760 w 901"/>
                <a:gd name="T7" fmla="*/ 18 h 571"/>
                <a:gd name="T8" fmla="*/ 755 w 901"/>
                <a:gd name="T9" fmla="*/ 30 h 571"/>
                <a:gd name="T10" fmla="*/ 744 w 901"/>
                <a:gd name="T11" fmla="*/ 122 h 571"/>
                <a:gd name="T12" fmla="*/ 742 w 901"/>
                <a:gd name="T13" fmla="*/ 136 h 571"/>
                <a:gd name="T14" fmla="*/ 735 w 901"/>
                <a:gd name="T15" fmla="*/ 147 h 571"/>
                <a:gd name="T16" fmla="*/ 723 w 901"/>
                <a:gd name="T17" fmla="*/ 150 h 571"/>
                <a:gd name="T18" fmla="*/ 62 w 901"/>
                <a:gd name="T19" fmla="*/ 151 h 571"/>
                <a:gd name="T20" fmla="*/ 46 w 901"/>
                <a:gd name="T21" fmla="*/ 156 h 571"/>
                <a:gd name="T22" fmla="*/ 31 w 901"/>
                <a:gd name="T23" fmla="*/ 164 h 571"/>
                <a:gd name="T24" fmla="*/ 19 w 901"/>
                <a:gd name="T25" fmla="*/ 175 h 571"/>
                <a:gd name="T26" fmla="*/ 9 w 901"/>
                <a:gd name="T27" fmla="*/ 188 h 571"/>
                <a:gd name="T28" fmla="*/ 3 w 901"/>
                <a:gd name="T29" fmla="*/ 203 h 571"/>
                <a:gd name="T30" fmla="*/ 0 w 901"/>
                <a:gd name="T31" fmla="*/ 220 h 571"/>
                <a:gd name="T32" fmla="*/ 1 w 901"/>
                <a:gd name="T33" fmla="*/ 237 h 571"/>
                <a:gd name="T34" fmla="*/ 62 w 901"/>
                <a:gd name="T35" fmla="*/ 434 h 571"/>
                <a:gd name="T36" fmla="*/ 72 w 901"/>
                <a:gd name="T37" fmla="*/ 453 h 571"/>
                <a:gd name="T38" fmla="*/ 87 w 901"/>
                <a:gd name="T39" fmla="*/ 468 h 571"/>
                <a:gd name="T40" fmla="*/ 106 w 901"/>
                <a:gd name="T41" fmla="*/ 478 h 571"/>
                <a:gd name="T42" fmla="*/ 127 w 901"/>
                <a:gd name="T43" fmla="*/ 481 h 571"/>
                <a:gd name="T44" fmla="*/ 136 w 901"/>
                <a:gd name="T45" fmla="*/ 481 h 571"/>
                <a:gd name="T46" fmla="*/ 680 w 901"/>
                <a:gd name="T47" fmla="*/ 482 h 571"/>
                <a:gd name="T48" fmla="*/ 686 w 901"/>
                <a:gd name="T49" fmla="*/ 489 h 571"/>
                <a:gd name="T50" fmla="*/ 690 w 901"/>
                <a:gd name="T51" fmla="*/ 501 h 571"/>
                <a:gd name="T52" fmla="*/ 691 w 901"/>
                <a:gd name="T53" fmla="*/ 516 h 571"/>
                <a:gd name="T54" fmla="*/ 689 w 901"/>
                <a:gd name="T55" fmla="*/ 525 h 571"/>
                <a:gd name="T56" fmla="*/ 685 w 901"/>
                <a:gd name="T57" fmla="*/ 533 h 571"/>
                <a:gd name="T58" fmla="*/ 678 w 901"/>
                <a:gd name="T59" fmla="*/ 538 h 571"/>
                <a:gd name="T60" fmla="*/ 148 w 901"/>
                <a:gd name="T61" fmla="*/ 541 h 571"/>
                <a:gd name="T62" fmla="*/ 141 w 901"/>
                <a:gd name="T63" fmla="*/ 542 h 571"/>
                <a:gd name="T64" fmla="*/ 137 w 901"/>
                <a:gd name="T65" fmla="*/ 545 h 571"/>
                <a:gd name="T66" fmla="*/ 134 w 901"/>
                <a:gd name="T67" fmla="*/ 550 h 571"/>
                <a:gd name="T68" fmla="*/ 133 w 901"/>
                <a:gd name="T69" fmla="*/ 556 h 571"/>
                <a:gd name="T70" fmla="*/ 134 w 901"/>
                <a:gd name="T71" fmla="*/ 562 h 571"/>
                <a:gd name="T72" fmla="*/ 137 w 901"/>
                <a:gd name="T73" fmla="*/ 567 h 571"/>
                <a:gd name="T74" fmla="*/ 141 w 901"/>
                <a:gd name="T75" fmla="*/ 570 h 571"/>
                <a:gd name="T76" fmla="*/ 148 w 901"/>
                <a:gd name="T77" fmla="*/ 571 h 571"/>
                <a:gd name="T78" fmla="*/ 685 w 901"/>
                <a:gd name="T79" fmla="*/ 569 h 571"/>
                <a:gd name="T80" fmla="*/ 701 w 901"/>
                <a:gd name="T81" fmla="*/ 558 h 571"/>
                <a:gd name="T82" fmla="*/ 713 w 901"/>
                <a:gd name="T83" fmla="*/ 545 h 571"/>
                <a:gd name="T84" fmla="*/ 719 w 901"/>
                <a:gd name="T85" fmla="*/ 530 h 571"/>
                <a:gd name="T86" fmla="*/ 721 w 901"/>
                <a:gd name="T87" fmla="*/ 511 h 571"/>
                <a:gd name="T88" fmla="*/ 720 w 901"/>
                <a:gd name="T89" fmla="*/ 499 h 571"/>
                <a:gd name="T90" fmla="*/ 772 w 901"/>
                <a:gd name="T91" fmla="*/ 138 h 571"/>
                <a:gd name="T92" fmla="*/ 785 w 901"/>
                <a:gd name="T93" fmla="*/ 33 h 571"/>
                <a:gd name="T94" fmla="*/ 790 w 901"/>
                <a:gd name="T95" fmla="*/ 30 h 571"/>
                <a:gd name="T96" fmla="*/ 889 w 901"/>
                <a:gd name="T97" fmla="*/ 30 h 571"/>
                <a:gd name="T98" fmla="*/ 895 w 901"/>
                <a:gd name="T99" fmla="*/ 28 h 571"/>
                <a:gd name="T100" fmla="*/ 899 w 901"/>
                <a:gd name="T101" fmla="*/ 23 h 571"/>
                <a:gd name="T102" fmla="*/ 901 w 901"/>
                <a:gd name="T103" fmla="*/ 18 h 571"/>
                <a:gd name="T104" fmla="*/ 901 w 901"/>
                <a:gd name="T105" fmla="*/ 12 h 571"/>
                <a:gd name="T106" fmla="*/ 899 w 901"/>
                <a:gd name="T107" fmla="*/ 6 h 571"/>
                <a:gd name="T108" fmla="*/ 895 w 901"/>
                <a:gd name="T109" fmla="*/ 3 h 571"/>
                <a:gd name="T110" fmla="*/ 889 w 901"/>
                <a:gd name="T11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1" h="571">
                  <a:moveTo>
                    <a:pt x="886" y="0"/>
                  </a:moveTo>
                  <a:lnTo>
                    <a:pt x="790" y="0"/>
                  </a:lnTo>
                  <a:lnTo>
                    <a:pt x="783" y="1"/>
                  </a:lnTo>
                  <a:lnTo>
                    <a:pt x="777" y="2"/>
                  </a:lnTo>
                  <a:lnTo>
                    <a:pt x="772" y="5"/>
                  </a:lnTo>
                  <a:lnTo>
                    <a:pt x="767" y="8"/>
                  </a:lnTo>
                  <a:lnTo>
                    <a:pt x="763" y="13"/>
                  </a:lnTo>
                  <a:lnTo>
                    <a:pt x="760" y="18"/>
                  </a:lnTo>
                  <a:lnTo>
                    <a:pt x="757" y="23"/>
                  </a:lnTo>
                  <a:lnTo>
                    <a:pt x="755" y="30"/>
                  </a:lnTo>
                  <a:lnTo>
                    <a:pt x="744" y="121"/>
                  </a:lnTo>
                  <a:lnTo>
                    <a:pt x="744" y="122"/>
                  </a:lnTo>
                  <a:lnTo>
                    <a:pt x="744" y="122"/>
                  </a:lnTo>
                  <a:lnTo>
                    <a:pt x="742" y="136"/>
                  </a:lnTo>
                  <a:lnTo>
                    <a:pt x="738" y="142"/>
                  </a:lnTo>
                  <a:lnTo>
                    <a:pt x="735" y="147"/>
                  </a:lnTo>
                  <a:lnTo>
                    <a:pt x="730" y="149"/>
                  </a:lnTo>
                  <a:lnTo>
                    <a:pt x="723" y="150"/>
                  </a:lnTo>
                  <a:lnTo>
                    <a:pt x="71" y="150"/>
                  </a:lnTo>
                  <a:lnTo>
                    <a:pt x="62" y="151"/>
                  </a:lnTo>
                  <a:lnTo>
                    <a:pt x="53" y="153"/>
                  </a:lnTo>
                  <a:lnTo>
                    <a:pt x="46" y="156"/>
                  </a:lnTo>
                  <a:lnTo>
                    <a:pt x="38" y="160"/>
                  </a:lnTo>
                  <a:lnTo>
                    <a:pt x="31" y="164"/>
                  </a:lnTo>
                  <a:lnTo>
                    <a:pt x="24" y="169"/>
                  </a:lnTo>
                  <a:lnTo>
                    <a:pt x="19" y="175"/>
                  </a:lnTo>
                  <a:lnTo>
                    <a:pt x="14" y="181"/>
                  </a:lnTo>
                  <a:lnTo>
                    <a:pt x="9" y="188"/>
                  </a:lnTo>
                  <a:lnTo>
                    <a:pt x="5" y="196"/>
                  </a:lnTo>
                  <a:lnTo>
                    <a:pt x="3" y="203"/>
                  </a:lnTo>
                  <a:lnTo>
                    <a:pt x="1" y="212"/>
                  </a:lnTo>
                  <a:lnTo>
                    <a:pt x="0" y="220"/>
                  </a:lnTo>
                  <a:lnTo>
                    <a:pt x="0" y="228"/>
                  </a:lnTo>
                  <a:lnTo>
                    <a:pt x="1" y="237"/>
                  </a:lnTo>
                  <a:lnTo>
                    <a:pt x="3" y="244"/>
                  </a:lnTo>
                  <a:lnTo>
                    <a:pt x="62" y="434"/>
                  </a:lnTo>
                  <a:lnTo>
                    <a:pt x="66" y="444"/>
                  </a:lnTo>
                  <a:lnTo>
                    <a:pt x="72" y="453"/>
                  </a:lnTo>
                  <a:lnTo>
                    <a:pt x="79" y="461"/>
                  </a:lnTo>
                  <a:lnTo>
                    <a:pt x="87" y="468"/>
                  </a:lnTo>
                  <a:lnTo>
                    <a:pt x="96" y="474"/>
                  </a:lnTo>
                  <a:lnTo>
                    <a:pt x="106" y="478"/>
                  </a:lnTo>
                  <a:lnTo>
                    <a:pt x="117" y="480"/>
                  </a:lnTo>
                  <a:lnTo>
                    <a:pt x="127" y="481"/>
                  </a:lnTo>
                  <a:lnTo>
                    <a:pt x="132" y="481"/>
                  </a:lnTo>
                  <a:lnTo>
                    <a:pt x="136" y="481"/>
                  </a:lnTo>
                  <a:lnTo>
                    <a:pt x="676" y="481"/>
                  </a:lnTo>
                  <a:lnTo>
                    <a:pt x="680" y="482"/>
                  </a:lnTo>
                  <a:lnTo>
                    <a:pt x="684" y="485"/>
                  </a:lnTo>
                  <a:lnTo>
                    <a:pt x="686" y="489"/>
                  </a:lnTo>
                  <a:lnTo>
                    <a:pt x="688" y="492"/>
                  </a:lnTo>
                  <a:lnTo>
                    <a:pt x="690" y="501"/>
                  </a:lnTo>
                  <a:lnTo>
                    <a:pt x="691" y="511"/>
                  </a:lnTo>
                  <a:lnTo>
                    <a:pt x="691" y="516"/>
                  </a:lnTo>
                  <a:lnTo>
                    <a:pt x="690" y="521"/>
                  </a:lnTo>
                  <a:lnTo>
                    <a:pt x="689" y="525"/>
                  </a:lnTo>
                  <a:lnTo>
                    <a:pt x="687" y="529"/>
                  </a:lnTo>
                  <a:lnTo>
                    <a:pt x="685" y="533"/>
                  </a:lnTo>
                  <a:lnTo>
                    <a:pt x="682" y="536"/>
                  </a:lnTo>
                  <a:lnTo>
                    <a:pt x="678" y="538"/>
                  </a:lnTo>
                  <a:lnTo>
                    <a:pt x="674" y="541"/>
                  </a:lnTo>
                  <a:lnTo>
                    <a:pt x="148" y="541"/>
                  </a:lnTo>
                  <a:lnTo>
                    <a:pt x="145" y="541"/>
                  </a:lnTo>
                  <a:lnTo>
                    <a:pt x="141" y="542"/>
                  </a:lnTo>
                  <a:lnTo>
                    <a:pt x="139" y="543"/>
                  </a:lnTo>
                  <a:lnTo>
                    <a:pt x="137" y="545"/>
                  </a:lnTo>
                  <a:lnTo>
                    <a:pt x="135" y="548"/>
                  </a:lnTo>
                  <a:lnTo>
                    <a:pt x="134" y="550"/>
                  </a:lnTo>
                  <a:lnTo>
                    <a:pt x="133" y="553"/>
                  </a:lnTo>
                  <a:lnTo>
                    <a:pt x="133" y="556"/>
                  </a:lnTo>
                  <a:lnTo>
                    <a:pt x="133" y="559"/>
                  </a:lnTo>
                  <a:lnTo>
                    <a:pt x="134" y="562"/>
                  </a:lnTo>
                  <a:lnTo>
                    <a:pt x="135" y="565"/>
                  </a:lnTo>
                  <a:lnTo>
                    <a:pt x="137" y="567"/>
                  </a:lnTo>
                  <a:lnTo>
                    <a:pt x="139" y="568"/>
                  </a:lnTo>
                  <a:lnTo>
                    <a:pt x="141" y="570"/>
                  </a:lnTo>
                  <a:lnTo>
                    <a:pt x="145" y="571"/>
                  </a:lnTo>
                  <a:lnTo>
                    <a:pt x="148" y="571"/>
                  </a:lnTo>
                  <a:lnTo>
                    <a:pt x="682" y="571"/>
                  </a:lnTo>
                  <a:lnTo>
                    <a:pt x="685" y="569"/>
                  </a:lnTo>
                  <a:lnTo>
                    <a:pt x="693" y="565"/>
                  </a:lnTo>
                  <a:lnTo>
                    <a:pt x="701" y="558"/>
                  </a:lnTo>
                  <a:lnTo>
                    <a:pt x="707" y="553"/>
                  </a:lnTo>
                  <a:lnTo>
                    <a:pt x="713" y="545"/>
                  </a:lnTo>
                  <a:lnTo>
                    <a:pt x="716" y="538"/>
                  </a:lnTo>
                  <a:lnTo>
                    <a:pt x="719" y="530"/>
                  </a:lnTo>
                  <a:lnTo>
                    <a:pt x="720" y="521"/>
                  </a:lnTo>
                  <a:lnTo>
                    <a:pt x="721" y="511"/>
                  </a:lnTo>
                  <a:lnTo>
                    <a:pt x="721" y="505"/>
                  </a:lnTo>
                  <a:lnTo>
                    <a:pt x="720" y="499"/>
                  </a:lnTo>
                  <a:lnTo>
                    <a:pt x="772" y="141"/>
                  </a:lnTo>
                  <a:lnTo>
                    <a:pt x="772" y="138"/>
                  </a:lnTo>
                  <a:lnTo>
                    <a:pt x="773" y="135"/>
                  </a:lnTo>
                  <a:lnTo>
                    <a:pt x="785" y="33"/>
                  </a:lnTo>
                  <a:lnTo>
                    <a:pt x="787" y="31"/>
                  </a:lnTo>
                  <a:lnTo>
                    <a:pt x="790" y="30"/>
                  </a:lnTo>
                  <a:lnTo>
                    <a:pt x="886" y="30"/>
                  </a:lnTo>
                  <a:lnTo>
                    <a:pt x="889" y="30"/>
                  </a:lnTo>
                  <a:lnTo>
                    <a:pt x="892" y="29"/>
                  </a:lnTo>
                  <a:lnTo>
                    <a:pt x="895" y="28"/>
                  </a:lnTo>
                  <a:lnTo>
                    <a:pt x="897" y="26"/>
                  </a:lnTo>
                  <a:lnTo>
                    <a:pt x="899" y="23"/>
                  </a:lnTo>
                  <a:lnTo>
                    <a:pt x="900" y="21"/>
                  </a:lnTo>
                  <a:lnTo>
                    <a:pt x="901" y="18"/>
                  </a:lnTo>
                  <a:lnTo>
                    <a:pt x="901" y="15"/>
                  </a:lnTo>
                  <a:lnTo>
                    <a:pt x="901" y="12"/>
                  </a:lnTo>
                  <a:lnTo>
                    <a:pt x="900" y="9"/>
                  </a:lnTo>
                  <a:lnTo>
                    <a:pt x="899" y="6"/>
                  </a:lnTo>
                  <a:lnTo>
                    <a:pt x="897" y="4"/>
                  </a:lnTo>
                  <a:lnTo>
                    <a:pt x="895" y="3"/>
                  </a:lnTo>
                  <a:lnTo>
                    <a:pt x="892" y="1"/>
                  </a:lnTo>
                  <a:lnTo>
                    <a:pt x="889" y="0"/>
                  </a:lnTo>
                  <a:lnTo>
                    <a:pt x="8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138">
              <a:extLst>
                <a:ext uri="{FF2B5EF4-FFF2-40B4-BE49-F238E27FC236}">
                  <a16:creationId xmlns:a16="http://schemas.microsoft.com/office/drawing/2014/main" id="{19BF56AF-F100-47D7-B763-6CDB88A2F127}"/>
                </a:ext>
              </a:extLst>
            </p:cNvPr>
            <p:cNvSpPr>
              <a:spLocks/>
            </p:cNvSpPr>
            <p:nvPr/>
          </p:nvSpPr>
          <p:spPr bwMode="auto">
            <a:xfrm>
              <a:off x="10064750" y="1047750"/>
              <a:ext cx="47625" cy="47625"/>
            </a:xfrm>
            <a:custGeom>
              <a:avLst/>
              <a:gdLst>
                <a:gd name="T0" fmla="*/ 68 w 150"/>
                <a:gd name="T1" fmla="*/ 0 h 150"/>
                <a:gd name="T2" fmla="*/ 53 w 150"/>
                <a:gd name="T3" fmla="*/ 3 h 150"/>
                <a:gd name="T4" fmla="*/ 39 w 150"/>
                <a:gd name="T5" fmla="*/ 9 h 150"/>
                <a:gd name="T6" fmla="*/ 27 w 150"/>
                <a:gd name="T7" fmla="*/ 17 h 150"/>
                <a:gd name="T8" fmla="*/ 17 w 150"/>
                <a:gd name="T9" fmla="*/ 27 h 150"/>
                <a:gd name="T10" fmla="*/ 9 w 150"/>
                <a:gd name="T11" fmla="*/ 40 h 150"/>
                <a:gd name="T12" fmla="*/ 3 w 150"/>
                <a:gd name="T13" fmla="*/ 53 h 150"/>
                <a:gd name="T14" fmla="*/ 0 w 150"/>
                <a:gd name="T15" fmla="*/ 68 h 150"/>
                <a:gd name="T16" fmla="*/ 0 w 150"/>
                <a:gd name="T17" fmla="*/ 83 h 150"/>
                <a:gd name="T18" fmla="*/ 3 w 150"/>
                <a:gd name="T19" fmla="*/ 98 h 150"/>
                <a:gd name="T20" fmla="*/ 9 w 150"/>
                <a:gd name="T21" fmla="*/ 111 h 150"/>
                <a:gd name="T22" fmla="*/ 17 w 150"/>
                <a:gd name="T23" fmla="*/ 122 h 150"/>
                <a:gd name="T24" fmla="*/ 27 w 150"/>
                <a:gd name="T25" fmla="*/ 133 h 150"/>
                <a:gd name="T26" fmla="*/ 39 w 150"/>
                <a:gd name="T27" fmla="*/ 142 h 150"/>
                <a:gd name="T28" fmla="*/ 53 w 150"/>
                <a:gd name="T29" fmla="*/ 147 h 150"/>
                <a:gd name="T30" fmla="*/ 68 w 150"/>
                <a:gd name="T31" fmla="*/ 150 h 150"/>
                <a:gd name="T32" fmla="*/ 83 w 150"/>
                <a:gd name="T33" fmla="*/ 150 h 150"/>
                <a:gd name="T34" fmla="*/ 97 w 150"/>
                <a:gd name="T35" fmla="*/ 147 h 150"/>
                <a:gd name="T36" fmla="*/ 111 w 150"/>
                <a:gd name="T37" fmla="*/ 142 h 150"/>
                <a:gd name="T38" fmla="*/ 122 w 150"/>
                <a:gd name="T39" fmla="*/ 133 h 150"/>
                <a:gd name="T40" fmla="*/ 133 w 150"/>
                <a:gd name="T41" fmla="*/ 122 h 150"/>
                <a:gd name="T42" fmla="*/ 141 w 150"/>
                <a:gd name="T43" fmla="*/ 111 h 150"/>
                <a:gd name="T44" fmla="*/ 147 w 150"/>
                <a:gd name="T45" fmla="*/ 98 h 150"/>
                <a:gd name="T46" fmla="*/ 149 w 150"/>
                <a:gd name="T47" fmla="*/ 83 h 150"/>
                <a:gd name="T48" fmla="*/ 149 w 150"/>
                <a:gd name="T49" fmla="*/ 68 h 150"/>
                <a:gd name="T50" fmla="*/ 147 w 150"/>
                <a:gd name="T51" fmla="*/ 53 h 150"/>
                <a:gd name="T52" fmla="*/ 141 w 150"/>
                <a:gd name="T53" fmla="*/ 40 h 150"/>
                <a:gd name="T54" fmla="*/ 133 w 150"/>
                <a:gd name="T55" fmla="*/ 27 h 150"/>
                <a:gd name="T56" fmla="*/ 122 w 150"/>
                <a:gd name="T57" fmla="*/ 17 h 150"/>
                <a:gd name="T58" fmla="*/ 111 w 150"/>
                <a:gd name="T59" fmla="*/ 9 h 150"/>
                <a:gd name="T60" fmla="*/ 97 w 150"/>
                <a:gd name="T61" fmla="*/ 3 h 150"/>
                <a:gd name="T62" fmla="*/ 83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8" y="0"/>
                  </a:lnTo>
                  <a:lnTo>
                    <a:pt x="60" y="1"/>
                  </a:lnTo>
                  <a:lnTo>
                    <a:pt x="53" y="3"/>
                  </a:lnTo>
                  <a:lnTo>
                    <a:pt x="45" y="6"/>
                  </a:lnTo>
                  <a:lnTo>
                    <a:pt x="39" y="9"/>
                  </a:lnTo>
                  <a:lnTo>
                    <a:pt x="33" y="13"/>
                  </a:lnTo>
                  <a:lnTo>
                    <a:pt x="27" y="17"/>
                  </a:lnTo>
                  <a:lnTo>
                    <a:pt x="22" y="22"/>
                  </a:lnTo>
                  <a:lnTo>
                    <a:pt x="17" y="27"/>
                  </a:lnTo>
                  <a:lnTo>
                    <a:pt x="13" y="33"/>
                  </a:lnTo>
                  <a:lnTo>
                    <a:pt x="9" y="40"/>
                  </a:lnTo>
                  <a:lnTo>
                    <a:pt x="5" y="46"/>
                  </a:lnTo>
                  <a:lnTo>
                    <a:pt x="3" y="53"/>
                  </a:lnTo>
                  <a:lnTo>
                    <a:pt x="1" y="60"/>
                  </a:lnTo>
                  <a:lnTo>
                    <a:pt x="0" y="68"/>
                  </a:lnTo>
                  <a:lnTo>
                    <a:pt x="0" y="75"/>
                  </a:lnTo>
                  <a:lnTo>
                    <a:pt x="0" y="83"/>
                  </a:lnTo>
                  <a:lnTo>
                    <a:pt x="1" y="90"/>
                  </a:lnTo>
                  <a:lnTo>
                    <a:pt x="3" y="98"/>
                  </a:lnTo>
                  <a:lnTo>
                    <a:pt x="5" y="104"/>
                  </a:lnTo>
                  <a:lnTo>
                    <a:pt x="9" y="111"/>
                  </a:lnTo>
                  <a:lnTo>
                    <a:pt x="13" y="117"/>
                  </a:lnTo>
                  <a:lnTo>
                    <a:pt x="17" y="122"/>
                  </a:lnTo>
                  <a:lnTo>
                    <a:pt x="22" y="128"/>
                  </a:lnTo>
                  <a:lnTo>
                    <a:pt x="27" y="133"/>
                  </a:lnTo>
                  <a:lnTo>
                    <a:pt x="33" y="137"/>
                  </a:lnTo>
                  <a:lnTo>
                    <a:pt x="39" y="142"/>
                  </a:lnTo>
                  <a:lnTo>
                    <a:pt x="45" y="145"/>
                  </a:lnTo>
                  <a:lnTo>
                    <a:pt x="53" y="147"/>
                  </a:lnTo>
                  <a:lnTo>
                    <a:pt x="60" y="149"/>
                  </a:lnTo>
                  <a:lnTo>
                    <a:pt x="68" y="150"/>
                  </a:lnTo>
                  <a:lnTo>
                    <a:pt x="75" y="150"/>
                  </a:lnTo>
                  <a:lnTo>
                    <a:pt x="83" y="150"/>
                  </a:lnTo>
                  <a:lnTo>
                    <a:pt x="90" y="149"/>
                  </a:lnTo>
                  <a:lnTo>
                    <a:pt x="97" y="147"/>
                  </a:lnTo>
                  <a:lnTo>
                    <a:pt x="104" y="145"/>
                  </a:lnTo>
                  <a:lnTo>
                    <a:pt x="111" y="142"/>
                  </a:lnTo>
                  <a:lnTo>
                    <a:pt x="117" y="137"/>
                  </a:lnTo>
                  <a:lnTo>
                    <a:pt x="122" y="133"/>
                  </a:lnTo>
                  <a:lnTo>
                    <a:pt x="128" y="128"/>
                  </a:lnTo>
                  <a:lnTo>
                    <a:pt x="133" y="122"/>
                  </a:lnTo>
                  <a:lnTo>
                    <a:pt x="137" y="117"/>
                  </a:lnTo>
                  <a:lnTo>
                    <a:pt x="141" y="111"/>
                  </a:lnTo>
                  <a:lnTo>
                    <a:pt x="144" y="104"/>
                  </a:lnTo>
                  <a:lnTo>
                    <a:pt x="147" y="98"/>
                  </a:lnTo>
                  <a:lnTo>
                    <a:pt x="148" y="90"/>
                  </a:lnTo>
                  <a:lnTo>
                    <a:pt x="149" y="83"/>
                  </a:lnTo>
                  <a:lnTo>
                    <a:pt x="150" y="75"/>
                  </a:lnTo>
                  <a:lnTo>
                    <a:pt x="149" y="68"/>
                  </a:lnTo>
                  <a:lnTo>
                    <a:pt x="148" y="60"/>
                  </a:lnTo>
                  <a:lnTo>
                    <a:pt x="147" y="53"/>
                  </a:lnTo>
                  <a:lnTo>
                    <a:pt x="144" y="46"/>
                  </a:lnTo>
                  <a:lnTo>
                    <a:pt x="141" y="40"/>
                  </a:lnTo>
                  <a:lnTo>
                    <a:pt x="137" y="33"/>
                  </a:lnTo>
                  <a:lnTo>
                    <a:pt x="133" y="27"/>
                  </a:lnTo>
                  <a:lnTo>
                    <a:pt x="128" y="22"/>
                  </a:lnTo>
                  <a:lnTo>
                    <a:pt x="122" y="17"/>
                  </a:lnTo>
                  <a:lnTo>
                    <a:pt x="117" y="13"/>
                  </a:lnTo>
                  <a:lnTo>
                    <a:pt x="111" y="9"/>
                  </a:lnTo>
                  <a:lnTo>
                    <a:pt x="104" y="6"/>
                  </a:lnTo>
                  <a:lnTo>
                    <a:pt x="97" y="3"/>
                  </a:lnTo>
                  <a:lnTo>
                    <a:pt x="90" y="1"/>
                  </a:lnTo>
                  <a:lnTo>
                    <a:pt x="83"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4139">
              <a:extLst>
                <a:ext uri="{FF2B5EF4-FFF2-40B4-BE49-F238E27FC236}">
                  <a16:creationId xmlns:a16="http://schemas.microsoft.com/office/drawing/2014/main" id="{699A622B-60CB-4367-A225-15A778D102C4}"/>
                </a:ext>
              </a:extLst>
            </p:cNvPr>
            <p:cNvSpPr>
              <a:spLocks/>
            </p:cNvSpPr>
            <p:nvPr/>
          </p:nvSpPr>
          <p:spPr bwMode="auto">
            <a:xfrm>
              <a:off x="9931400" y="1047750"/>
              <a:ext cx="47625" cy="47625"/>
            </a:xfrm>
            <a:custGeom>
              <a:avLst/>
              <a:gdLst>
                <a:gd name="T0" fmla="*/ 67 w 150"/>
                <a:gd name="T1" fmla="*/ 0 h 150"/>
                <a:gd name="T2" fmla="*/ 52 w 150"/>
                <a:gd name="T3" fmla="*/ 3 h 150"/>
                <a:gd name="T4" fmla="*/ 40 w 150"/>
                <a:gd name="T5" fmla="*/ 9 h 150"/>
                <a:gd name="T6" fmla="*/ 28 w 150"/>
                <a:gd name="T7" fmla="*/ 17 h 150"/>
                <a:gd name="T8" fmla="*/ 17 w 150"/>
                <a:gd name="T9" fmla="*/ 27 h 150"/>
                <a:gd name="T10" fmla="*/ 10 w 150"/>
                <a:gd name="T11" fmla="*/ 40 h 150"/>
                <a:gd name="T12" fmla="*/ 3 w 150"/>
                <a:gd name="T13" fmla="*/ 53 h 150"/>
                <a:gd name="T14" fmla="*/ 0 w 150"/>
                <a:gd name="T15" fmla="*/ 68 h 150"/>
                <a:gd name="T16" fmla="*/ 0 w 150"/>
                <a:gd name="T17" fmla="*/ 83 h 150"/>
                <a:gd name="T18" fmla="*/ 3 w 150"/>
                <a:gd name="T19" fmla="*/ 98 h 150"/>
                <a:gd name="T20" fmla="*/ 10 w 150"/>
                <a:gd name="T21" fmla="*/ 111 h 150"/>
                <a:gd name="T22" fmla="*/ 17 w 150"/>
                <a:gd name="T23" fmla="*/ 122 h 150"/>
                <a:gd name="T24" fmla="*/ 28 w 150"/>
                <a:gd name="T25" fmla="*/ 133 h 150"/>
                <a:gd name="T26" fmla="*/ 40 w 150"/>
                <a:gd name="T27" fmla="*/ 142 h 150"/>
                <a:gd name="T28" fmla="*/ 52 w 150"/>
                <a:gd name="T29" fmla="*/ 147 h 150"/>
                <a:gd name="T30" fmla="*/ 67 w 150"/>
                <a:gd name="T31" fmla="*/ 150 h 150"/>
                <a:gd name="T32" fmla="*/ 82 w 150"/>
                <a:gd name="T33" fmla="*/ 150 h 150"/>
                <a:gd name="T34" fmla="*/ 97 w 150"/>
                <a:gd name="T35" fmla="*/ 147 h 150"/>
                <a:gd name="T36" fmla="*/ 111 w 150"/>
                <a:gd name="T37" fmla="*/ 142 h 150"/>
                <a:gd name="T38" fmla="*/ 123 w 150"/>
                <a:gd name="T39" fmla="*/ 133 h 150"/>
                <a:gd name="T40" fmla="*/ 133 w 150"/>
                <a:gd name="T41" fmla="*/ 122 h 150"/>
                <a:gd name="T42" fmla="*/ 141 w 150"/>
                <a:gd name="T43" fmla="*/ 111 h 150"/>
                <a:gd name="T44" fmla="*/ 147 w 150"/>
                <a:gd name="T45" fmla="*/ 98 h 150"/>
                <a:gd name="T46" fmla="*/ 150 w 150"/>
                <a:gd name="T47" fmla="*/ 83 h 150"/>
                <a:gd name="T48" fmla="*/ 150 w 150"/>
                <a:gd name="T49" fmla="*/ 68 h 150"/>
                <a:gd name="T50" fmla="*/ 147 w 150"/>
                <a:gd name="T51" fmla="*/ 53 h 150"/>
                <a:gd name="T52" fmla="*/ 141 w 150"/>
                <a:gd name="T53" fmla="*/ 40 h 150"/>
                <a:gd name="T54" fmla="*/ 133 w 150"/>
                <a:gd name="T55" fmla="*/ 27 h 150"/>
                <a:gd name="T56" fmla="*/ 123 w 150"/>
                <a:gd name="T57" fmla="*/ 17 h 150"/>
                <a:gd name="T58" fmla="*/ 111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6" y="6"/>
                  </a:lnTo>
                  <a:lnTo>
                    <a:pt x="40" y="9"/>
                  </a:lnTo>
                  <a:lnTo>
                    <a:pt x="33" y="13"/>
                  </a:lnTo>
                  <a:lnTo>
                    <a:pt x="28" y="17"/>
                  </a:lnTo>
                  <a:lnTo>
                    <a:pt x="22" y="22"/>
                  </a:lnTo>
                  <a:lnTo>
                    <a:pt x="17" y="27"/>
                  </a:lnTo>
                  <a:lnTo>
                    <a:pt x="13" y="33"/>
                  </a:lnTo>
                  <a:lnTo>
                    <a:pt x="10" y="40"/>
                  </a:lnTo>
                  <a:lnTo>
                    <a:pt x="6" y="46"/>
                  </a:lnTo>
                  <a:lnTo>
                    <a:pt x="3" y="53"/>
                  </a:lnTo>
                  <a:lnTo>
                    <a:pt x="1" y="60"/>
                  </a:lnTo>
                  <a:lnTo>
                    <a:pt x="0" y="68"/>
                  </a:lnTo>
                  <a:lnTo>
                    <a:pt x="0" y="75"/>
                  </a:lnTo>
                  <a:lnTo>
                    <a:pt x="0" y="83"/>
                  </a:lnTo>
                  <a:lnTo>
                    <a:pt x="1" y="90"/>
                  </a:lnTo>
                  <a:lnTo>
                    <a:pt x="3" y="98"/>
                  </a:lnTo>
                  <a:lnTo>
                    <a:pt x="6" y="104"/>
                  </a:lnTo>
                  <a:lnTo>
                    <a:pt x="10" y="111"/>
                  </a:lnTo>
                  <a:lnTo>
                    <a:pt x="13" y="117"/>
                  </a:lnTo>
                  <a:lnTo>
                    <a:pt x="17" y="122"/>
                  </a:lnTo>
                  <a:lnTo>
                    <a:pt x="22" y="128"/>
                  </a:lnTo>
                  <a:lnTo>
                    <a:pt x="28" y="133"/>
                  </a:lnTo>
                  <a:lnTo>
                    <a:pt x="33" y="137"/>
                  </a:lnTo>
                  <a:lnTo>
                    <a:pt x="40" y="142"/>
                  </a:lnTo>
                  <a:lnTo>
                    <a:pt x="46" y="145"/>
                  </a:lnTo>
                  <a:lnTo>
                    <a:pt x="52" y="147"/>
                  </a:lnTo>
                  <a:lnTo>
                    <a:pt x="60" y="149"/>
                  </a:lnTo>
                  <a:lnTo>
                    <a:pt x="67" y="150"/>
                  </a:lnTo>
                  <a:lnTo>
                    <a:pt x="75" y="150"/>
                  </a:lnTo>
                  <a:lnTo>
                    <a:pt x="82" y="150"/>
                  </a:lnTo>
                  <a:lnTo>
                    <a:pt x="90" y="149"/>
                  </a:lnTo>
                  <a:lnTo>
                    <a:pt x="97" y="147"/>
                  </a:lnTo>
                  <a:lnTo>
                    <a:pt x="104" y="145"/>
                  </a:lnTo>
                  <a:lnTo>
                    <a:pt x="111" y="142"/>
                  </a:lnTo>
                  <a:lnTo>
                    <a:pt x="117" y="137"/>
                  </a:lnTo>
                  <a:lnTo>
                    <a:pt x="123" y="133"/>
                  </a:lnTo>
                  <a:lnTo>
                    <a:pt x="128" y="128"/>
                  </a:lnTo>
                  <a:lnTo>
                    <a:pt x="133" y="122"/>
                  </a:lnTo>
                  <a:lnTo>
                    <a:pt x="137" y="117"/>
                  </a:lnTo>
                  <a:lnTo>
                    <a:pt x="141" y="111"/>
                  </a:lnTo>
                  <a:lnTo>
                    <a:pt x="145" y="104"/>
                  </a:lnTo>
                  <a:lnTo>
                    <a:pt x="147" y="98"/>
                  </a:lnTo>
                  <a:lnTo>
                    <a:pt x="149" y="90"/>
                  </a:lnTo>
                  <a:lnTo>
                    <a:pt x="150" y="83"/>
                  </a:lnTo>
                  <a:lnTo>
                    <a:pt x="150" y="75"/>
                  </a:lnTo>
                  <a:lnTo>
                    <a:pt x="150" y="68"/>
                  </a:lnTo>
                  <a:lnTo>
                    <a:pt x="149" y="60"/>
                  </a:lnTo>
                  <a:lnTo>
                    <a:pt x="147" y="53"/>
                  </a:lnTo>
                  <a:lnTo>
                    <a:pt x="145" y="46"/>
                  </a:lnTo>
                  <a:lnTo>
                    <a:pt x="141" y="40"/>
                  </a:lnTo>
                  <a:lnTo>
                    <a:pt x="137" y="33"/>
                  </a:lnTo>
                  <a:lnTo>
                    <a:pt x="133" y="27"/>
                  </a:lnTo>
                  <a:lnTo>
                    <a:pt x="128" y="22"/>
                  </a:lnTo>
                  <a:lnTo>
                    <a:pt x="123" y="17"/>
                  </a:lnTo>
                  <a:lnTo>
                    <a:pt x="117" y="13"/>
                  </a:lnTo>
                  <a:lnTo>
                    <a:pt x="111"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5" name="Chart 4">
            <a:extLst>
              <a:ext uri="{FF2B5EF4-FFF2-40B4-BE49-F238E27FC236}">
                <a16:creationId xmlns:a16="http://schemas.microsoft.com/office/drawing/2014/main" id="{67798F7F-F89A-4B24-92C8-00029C059B53}"/>
              </a:ext>
            </a:extLst>
          </p:cNvPr>
          <p:cNvGraphicFramePr>
            <a:graphicFrameLocks/>
          </p:cNvGraphicFramePr>
          <p:nvPr>
            <p:extLst>
              <p:ext uri="{D42A27DB-BD31-4B8C-83A1-F6EECF244321}">
                <p14:modId xmlns:p14="http://schemas.microsoft.com/office/powerpoint/2010/main" val="245582985"/>
              </p:ext>
            </p:extLst>
          </p:nvPr>
        </p:nvGraphicFramePr>
        <p:xfrm>
          <a:off x="734651" y="1561619"/>
          <a:ext cx="3796638" cy="42632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7929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850656-A45F-9B3A-EEA3-B0F763CE000D}"/>
            </a:ext>
          </a:extLst>
        </p:cNvPr>
        <p:cNvGrpSpPr/>
        <p:nvPr/>
      </p:nvGrpSpPr>
      <p:grpSpPr>
        <a:xfrm>
          <a:off x="0" y="0"/>
          <a:ext cx="0" cy="0"/>
          <a:chOff x="0" y="0"/>
          <a:chExt cx="0" cy="0"/>
        </a:xfrm>
      </p:grpSpPr>
      <p:graphicFrame>
        <p:nvGraphicFramePr>
          <p:cNvPr id="40" name="Chart 39" descr="This is a chart.">
            <a:extLst>
              <a:ext uri="{FF2B5EF4-FFF2-40B4-BE49-F238E27FC236}">
                <a16:creationId xmlns:a16="http://schemas.microsoft.com/office/drawing/2014/main" id="{0EE02111-4834-9034-4F99-C222CBBC2E0D}"/>
              </a:ext>
            </a:extLst>
          </p:cNvPr>
          <p:cNvGraphicFramePr/>
          <p:nvPr/>
        </p:nvGraphicFramePr>
        <p:xfrm>
          <a:off x="434186" y="2324866"/>
          <a:ext cx="6254275" cy="3347885"/>
        </p:xfrm>
        <a:graphic>
          <a:graphicData uri="http://schemas.openxmlformats.org/drawingml/2006/chart">
            <c:chart xmlns:c="http://schemas.openxmlformats.org/drawingml/2006/chart" xmlns:r="http://schemas.openxmlformats.org/officeDocument/2006/relationships" r:id="rId3"/>
          </a:graphicData>
        </a:graphic>
      </p:graphicFrame>
      <p:sp>
        <p:nvSpPr>
          <p:cNvPr id="73" name="Rectangle 72">
            <a:extLst>
              <a:ext uri="{FF2B5EF4-FFF2-40B4-BE49-F238E27FC236}">
                <a16:creationId xmlns:a16="http://schemas.microsoft.com/office/drawing/2014/main" id="{C15504DB-05AF-2846-FD71-201E27AEC402}"/>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5E29F780-93E2-1132-C7DA-07D6896439FF}"/>
              </a:ext>
              <a:ext uri="{C183D7F6-B498-43B3-948B-1728B52AA6E4}">
                <adec:decorative xmlns:adec="http://schemas.microsoft.com/office/drawing/2017/decorative" val="1"/>
              </a:ext>
            </a:extLst>
          </p:cNvPr>
          <p:cNvSpPr/>
          <p:nvPr/>
        </p:nvSpPr>
        <p:spPr>
          <a:xfrm>
            <a:off x="7496524" y="2092032"/>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47">
            <a:extLst>
              <a:ext uri="{FF2B5EF4-FFF2-40B4-BE49-F238E27FC236}">
                <a16:creationId xmlns:a16="http://schemas.microsoft.com/office/drawing/2014/main" id="{5D31F3A2-0D83-2771-05AF-F0AD7E32E279}"/>
              </a:ext>
            </a:extLst>
          </p:cNvPr>
          <p:cNvSpPr txBox="1"/>
          <p:nvPr/>
        </p:nvSpPr>
        <p:spPr>
          <a:xfrm>
            <a:off x="8249168" y="2092032"/>
            <a:ext cx="3249227" cy="830997"/>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dirty="0">
                <a:solidFill>
                  <a:srgbClr val="111111"/>
                </a:solidFill>
                <a:effectLst/>
                <a:latin typeface="-apple-system"/>
              </a:rPr>
              <a:t>The map shows the count of Loan status in top 20 states of America on particular last credit pull date.</a:t>
            </a:r>
          </a:p>
        </p:txBody>
      </p:sp>
      <p:sp>
        <p:nvSpPr>
          <p:cNvPr id="22" name="TextBox 69">
            <a:extLst>
              <a:ext uri="{FF2B5EF4-FFF2-40B4-BE49-F238E27FC236}">
                <a16:creationId xmlns:a16="http://schemas.microsoft.com/office/drawing/2014/main" id="{8CD37682-4CB4-18EA-8D77-BE6287FEBD9D}"/>
              </a:ext>
            </a:extLst>
          </p:cNvPr>
          <p:cNvSpPr txBox="1"/>
          <p:nvPr/>
        </p:nvSpPr>
        <p:spPr>
          <a:xfrm>
            <a:off x="8249168" y="3157023"/>
            <a:ext cx="3428482" cy="1046440"/>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dirty="0">
                <a:solidFill>
                  <a:srgbClr val="111111"/>
                </a:solidFill>
                <a:effectLst/>
                <a:latin typeface="-apple-system"/>
              </a:rPr>
              <a:t>As we can see California has the most number of customers who took loan </a:t>
            </a:r>
            <a:r>
              <a:rPr lang="en-US" b="0" i="1" dirty="0" err="1">
                <a:solidFill>
                  <a:srgbClr val="111111"/>
                </a:solidFill>
                <a:effectLst/>
                <a:latin typeface="-apple-system"/>
              </a:rPr>
              <a:t>i.e</a:t>
            </a:r>
            <a:r>
              <a:rPr lang="en-US" b="0" i="1" dirty="0">
                <a:solidFill>
                  <a:srgbClr val="111111"/>
                </a:solidFill>
                <a:effectLst/>
                <a:latin typeface="-apple-system"/>
              </a:rPr>
              <a:t> 7099 (count of loan status).</a:t>
            </a:r>
          </a:p>
          <a:p>
            <a:endParaRPr lang="en-US" sz="1400" dirty="0">
              <a:solidFill>
                <a:schemeClr val="tx1">
                  <a:lumMod val="75000"/>
                  <a:lumOff val="25000"/>
                </a:schemeClr>
              </a:solidFill>
            </a:endParaRPr>
          </a:p>
        </p:txBody>
      </p:sp>
      <p:sp>
        <p:nvSpPr>
          <p:cNvPr id="16" name="TextBox 76">
            <a:extLst>
              <a:ext uri="{FF2B5EF4-FFF2-40B4-BE49-F238E27FC236}">
                <a16:creationId xmlns:a16="http://schemas.microsoft.com/office/drawing/2014/main" id="{0DAF80C2-BA89-717C-8B0F-245B00CF6D79}"/>
              </a:ext>
            </a:extLst>
          </p:cNvPr>
          <p:cNvSpPr txBox="1"/>
          <p:nvPr/>
        </p:nvSpPr>
        <p:spPr>
          <a:xfrm>
            <a:off x="8249168" y="4298997"/>
            <a:ext cx="3581648" cy="132343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1" dirty="0">
                <a:solidFill>
                  <a:srgbClr val="111111"/>
                </a:solidFill>
                <a:effectLst/>
                <a:latin typeface="-apple-system"/>
              </a:rPr>
              <a:t>Next is, Texas</a:t>
            </a:r>
            <a:r>
              <a:rPr lang="en-US" i="1" dirty="0">
                <a:solidFill>
                  <a:srgbClr val="111111"/>
                </a:solidFill>
                <a:latin typeface="-apple-system"/>
              </a:rPr>
              <a:t>, Florida and New York. These are the states that has more amount of loans as compared to other states. </a:t>
            </a:r>
            <a:endParaRPr lang="en-US" b="0" i="1" dirty="0">
              <a:solidFill>
                <a:srgbClr val="111111"/>
              </a:solidFill>
              <a:effectLst/>
              <a:latin typeface="-apple-system"/>
            </a:endParaRPr>
          </a:p>
          <a:p>
            <a:endParaRPr lang="en-US" sz="1400" dirty="0">
              <a:solidFill>
                <a:schemeClr val="tx1">
                  <a:lumMod val="75000"/>
                  <a:lumOff val="25000"/>
                </a:schemeClr>
              </a:solidFill>
            </a:endParaRPr>
          </a:p>
        </p:txBody>
      </p:sp>
      <p:grpSp>
        <p:nvGrpSpPr>
          <p:cNvPr id="105" name="Group 104" descr="This is an icon of a cellphone. ">
            <a:extLst>
              <a:ext uri="{FF2B5EF4-FFF2-40B4-BE49-F238E27FC236}">
                <a16:creationId xmlns:a16="http://schemas.microsoft.com/office/drawing/2014/main" id="{4378E844-8A36-6AEC-1A8D-ED058323D1B5}"/>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436956CC-91A1-BCF9-E7BB-5BEE08BD74AB}"/>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30B47561-DBAB-1C80-26AF-6948055846D0}"/>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08E65445-ACA6-D8A3-FBBF-4F872ADB90B6}"/>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801856C3-CDE0-3DA8-42F6-F17FDB342CE6}"/>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2FFA7BE2-1648-6890-1994-48A3A481340D}"/>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BA56FC30-0953-88CB-EEBC-6B5EDEEC4C17}"/>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78457617-64D1-938E-05E1-B3F1C7996ADE}"/>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8BF4414F-49F0-8996-3609-CE477249F46F}"/>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3620C5A3-44FB-6942-50A0-17C32E5B9871}"/>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8" name="Oval 107">
            <a:extLst>
              <a:ext uri="{FF2B5EF4-FFF2-40B4-BE49-F238E27FC236}">
                <a16:creationId xmlns:a16="http://schemas.microsoft.com/office/drawing/2014/main" id="{B9B2EB32-BAE9-4386-2BAB-BF06153B5470}"/>
              </a:ext>
              <a:ext uri="{C183D7F6-B498-43B3-948B-1728B52AA6E4}">
                <adec:decorative xmlns:adec="http://schemas.microsoft.com/office/drawing/2017/decorative" val="1"/>
              </a:ext>
            </a:extLst>
          </p:cNvPr>
          <p:cNvSpPr/>
          <p:nvPr/>
        </p:nvSpPr>
        <p:spPr>
          <a:xfrm>
            <a:off x="7525831" y="3126313"/>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82474B68-4469-9F32-6778-AA60AE484169}"/>
              </a:ext>
              <a:ext uri="{C183D7F6-B498-43B3-948B-1728B52AA6E4}">
                <adec:decorative xmlns:adec="http://schemas.microsoft.com/office/drawing/2017/decorative" val="1"/>
              </a:ext>
            </a:extLst>
          </p:cNvPr>
          <p:cNvSpPr/>
          <p:nvPr/>
        </p:nvSpPr>
        <p:spPr>
          <a:xfrm>
            <a:off x="7541125" y="4317499"/>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s an icon of money.">
            <a:extLst>
              <a:ext uri="{FF2B5EF4-FFF2-40B4-BE49-F238E27FC236}">
                <a16:creationId xmlns:a16="http://schemas.microsoft.com/office/drawing/2014/main" id="{81382634-9FD6-A04B-01E4-4BCDFCA070DD}"/>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D5763A54-9855-0D6D-F287-BDDD46EBF831}"/>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B3538E63-F567-6C06-B63E-090295C01800}"/>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A4FF58E4-4E21-5837-3662-DCE359794FB1}"/>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44C1984-9990-DF02-4BD3-C52A1367DD01}"/>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4105D469-A573-2B62-69E0-802D75033C2C}"/>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A2A4B7E6-31A6-4853-A7D4-06FB3B2C5644}"/>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7532DD88-19F9-B02D-486D-6F1486E3D1E0}"/>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3ACF449A-4892-E678-AAB8-3A3D3B343133}"/>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96" name="Group 95" descr="This is an icon of a pie chart. ">
            <a:extLst>
              <a:ext uri="{FF2B5EF4-FFF2-40B4-BE49-F238E27FC236}">
                <a16:creationId xmlns:a16="http://schemas.microsoft.com/office/drawing/2014/main" id="{EC797FF9-C1EB-B4DB-A7DC-A44D4154A042}"/>
              </a:ext>
            </a:extLst>
          </p:cNvPr>
          <p:cNvGrpSpPr/>
          <p:nvPr/>
        </p:nvGrpSpPr>
        <p:grpSpPr>
          <a:xfrm>
            <a:off x="7280643" y="4699914"/>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C18E8B5F-3D0E-7712-6038-3A3AE7A92809}"/>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8" name="Freeform 422">
              <a:extLst>
                <a:ext uri="{FF2B5EF4-FFF2-40B4-BE49-F238E27FC236}">
                  <a16:creationId xmlns:a16="http://schemas.microsoft.com/office/drawing/2014/main" id="{DC275A66-35E2-815B-7026-2DCA7A59F99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9" name="Freeform 423">
              <a:extLst>
                <a:ext uri="{FF2B5EF4-FFF2-40B4-BE49-F238E27FC236}">
                  <a16:creationId xmlns:a16="http://schemas.microsoft.com/office/drawing/2014/main" id="{52483F95-AF16-D400-CEAC-E334646F787D}"/>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4" name="Freeform 4404" descr="This is an icon of an hourglass.">
            <a:extLst>
              <a:ext uri="{FF2B5EF4-FFF2-40B4-BE49-F238E27FC236}">
                <a16:creationId xmlns:a16="http://schemas.microsoft.com/office/drawing/2014/main" id="{FE9E627B-25F1-1E81-4C9B-5DC9DE3FA90F}"/>
              </a:ext>
            </a:extLst>
          </p:cNvPr>
          <p:cNvSpPr>
            <a:spLocks noEditPoints="1"/>
          </p:cNvSpPr>
          <p:nvPr/>
        </p:nvSpPr>
        <p:spPr bwMode="auto">
          <a:xfrm>
            <a:off x="7310461"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5" name="Rectangle: Rounded Corners 74">
            <a:extLst>
              <a:ext uri="{FF2B5EF4-FFF2-40B4-BE49-F238E27FC236}">
                <a16:creationId xmlns:a16="http://schemas.microsoft.com/office/drawing/2014/main" id="{1AC86434-BDC2-113E-551A-FF422192AF76}"/>
              </a:ext>
            </a:extLst>
          </p:cNvPr>
          <p:cNvSpPr/>
          <p:nvPr/>
        </p:nvSpPr>
        <p:spPr>
          <a:xfrm>
            <a:off x="1584885" y="1313164"/>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DLaM Display" panose="020F0502020204030204" pitchFamily="2" charset="0"/>
                <a:ea typeface="ADLaM Display" panose="020F0502020204030204" pitchFamily="2" charset="0"/>
                <a:cs typeface="ADLaM Display" panose="020F0502020204030204" pitchFamily="2" charset="0"/>
              </a:rPr>
              <a:t>State wise &amp; last credit pull wise Loan Status</a:t>
            </a:r>
          </a:p>
        </p:txBody>
      </p:sp>
      <p:sp>
        <p:nvSpPr>
          <p:cNvPr id="122" name="Oval 121">
            <a:extLst>
              <a:ext uri="{FF2B5EF4-FFF2-40B4-BE49-F238E27FC236}">
                <a16:creationId xmlns:a16="http://schemas.microsoft.com/office/drawing/2014/main" id="{F55764C2-4EDA-5FB3-2C41-8A621437BB04}"/>
              </a:ext>
              <a:ext uri="{C183D7F6-B498-43B3-948B-1728B52AA6E4}">
                <adec:decorative xmlns:adec="http://schemas.microsoft.com/office/drawing/2017/decorative" val="1"/>
              </a:ext>
            </a:extLst>
          </p:cNvPr>
          <p:cNvSpPr/>
          <p:nvPr/>
        </p:nvSpPr>
        <p:spPr>
          <a:xfrm>
            <a:off x="1642266" y="1377771"/>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3" name="Group 122" descr="This is an icon of a bar chart and a line chart. ">
            <a:extLst>
              <a:ext uri="{FF2B5EF4-FFF2-40B4-BE49-F238E27FC236}">
                <a16:creationId xmlns:a16="http://schemas.microsoft.com/office/drawing/2014/main" id="{092912F7-2B90-2FC7-2A0B-2C4799C9D6A2}"/>
              </a:ext>
            </a:extLst>
          </p:cNvPr>
          <p:cNvGrpSpPr/>
          <p:nvPr/>
        </p:nvGrpSpPr>
        <p:grpSpPr>
          <a:xfrm>
            <a:off x="1737021" y="1493476"/>
            <a:ext cx="196255" cy="196255"/>
            <a:chOff x="4319588" y="2492375"/>
            <a:chExt cx="287338" cy="287338"/>
          </a:xfrm>
          <a:solidFill>
            <a:srgbClr val="CE295E"/>
          </a:solidFill>
        </p:grpSpPr>
        <p:sp>
          <p:nvSpPr>
            <p:cNvPr id="124" name="Freeform 372">
              <a:extLst>
                <a:ext uri="{FF2B5EF4-FFF2-40B4-BE49-F238E27FC236}">
                  <a16:creationId xmlns:a16="http://schemas.microsoft.com/office/drawing/2014/main" id="{DCB14947-16DE-D901-458A-884132C53414}"/>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73">
              <a:extLst>
                <a:ext uri="{FF2B5EF4-FFF2-40B4-BE49-F238E27FC236}">
                  <a16:creationId xmlns:a16="http://schemas.microsoft.com/office/drawing/2014/main" id="{413EF9F7-4F81-8233-ACF1-ED5B96EDD66F}"/>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8" name="Title 127">
            <a:extLst>
              <a:ext uri="{FF2B5EF4-FFF2-40B4-BE49-F238E27FC236}">
                <a16:creationId xmlns:a16="http://schemas.microsoft.com/office/drawing/2014/main" id="{2FE8EDE5-D405-55C2-3897-C3B2A38B7459}"/>
              </a:ext>
            </a:extLst>
          </p:cNvPr>
          <p:cNvSpPr>
            <a:spLocks noGrp="1"/>
          </p:cNvSpPr>
          <p:nvPr>
            <p:ph type="title"/>
          </p:nvPr>
        </p:nvSpPr>
        <p:spPr>
          <a:xfrm>
            <a:off x="838200" y="545696"/>
            <a:ext cx="10515600" cy="498598"/>
          </a:xfrm>
        </p:spPr>
        <p:txBody>
          <a:bodyPr/>
          <a:lstStyle/>
          <a:p>
            <a:r>
              <a:rPr lang="en-US" dirty="0"/>
              <a:t>KPI : 4</a:t>
            </a:r>
          </a:p>
        </p:txBody>
      </p:sp>
      <p:sp>
        <p:nvSpPr>
          <p:cNvPr id="129" name="Footer Placeholder 128">
            <a:extLst>
              <a:ext uri="{FF2B5EF4-FFF2-40B4-BE49-F238E27FC236}">
                <a16:creationId xmlns:a16="http://schemas.microsoft.com/office/drawing/2014/main" id="{2A4FB36E-BD18-EE73-6145-7DE5D7E4C9A2}"/>
              </a:ext>
            </a:extLst>
          </p:cNvPr>
          <p:cNvSpPr>
            <a:spLocks noGrp="1"/>
          </p:cNvSpPr>
          <p:nvPr>
            <p:ph type="ftr" sz="quarter" idx="11"/>
          </p:nvPr>
        </p:nvSpPr>
        <p:spPr>
          <a:xfrm>
            <a:off x="10263187" y="6529588"/>
            <a:ext cx="1561696" cy="276999"/>
          </a:xfrm>
        </p:spPr>
        <p:txBody>
          <a:bodyPr/>
          <a:lstStyle/>
          <a:p>
            <a:endParaRPr lang="en-US" dirty="0"/>
          </a:p>
        </p:txBody>
      </p:sp>
      <p:sp>
        <p:nvSpPr>
          <p:cNvPr id="130" name="Slide Number Placeholder 129">
            <a:extLst>
              <a:ext uri="{FF2B5EF4-FFF2-40B4-BE49-F238E27FC236}">
                <a16:creationId xmlns:a16="http://schemas.microsoft.com/office/drawing/2014/main" id="{79D67D68-E981-20AD-4154-67E6EEE07A0F}"/>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8</a:t>
            </a:fld>
            <a:endParaRPr lang="en-US" dirty="0"/>
          </a:p>
        </p:txBody>
      </p:sp>
      <p:pic>
        <p:nvPicPr>
          <p:cNvPr id="5" name="Picture 4" descr="A map of the united states&#10;&#10;Description automatically generated">
            <a:extLst>
              <a:ext uri="{FF2B5EF4-FFF2-40B4-BE49-F238E27FC236}">
                <a16:creationId xmlns:a16="http://schemas.microsoft.com/office/drawing/2014/main" id="{115D7E1E-C8ED-25CF-B6D8-3CD087072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79" y="1831179"/>
            <a:ext cx="6363769" cy="4102520"/>
          </a:xfrm>
          <a:prstGeom prst="rect">
            <a:avLst/>
          </a:prstGeom>
        </p:spPr>
      </p:pic>
    </p:spTree>
    <p:extLst>
      <p:ext uri="{BB962C8B-B14F-4D97-AF65-F5344CB8AC3E}">
        <p14:creationId xmlns:p14="http://schemas.microsoft.com/office/powerpoint/2010/main" val="137140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295400"/>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KPI : 5</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r>
              <a:rPr lang="en-US" dirty="0"/>
              <a:t>8</a:t>
            </a:r>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7930D1-D889-4C98-9307-30DD9857B31B}"/>
              </a:ext>
              <a:ext uri="{C183D7F6-B498-43B3-948B-1728B52AA6E4}">
                <adec:decorative xmlns:adec="http://schemas.microsoft.com/office/drawing/2017/decorative" val="1"/>
              </a:ext>
            </a:extLst>
          </p:cNvPr>
          <p:cNvSpPr/>
          <p:nvPr/>
        </p:nvSpPr>
        <p:spPr>
          <a:xfrm>
            <a:off x="3506513" y="3175486"/>
            <a:ext cx="714772" cy="714772"/>
          </a:xfrm>
          <a:prstGeom prst="ellipse">
            <a:avLst/>
          </a:prstGeom>
          <a:solidFill>
            <a:srgbClr val="404040"/>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4341442" y="1656128"/>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4341442" y="469484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950" descr="This is an icon of a piece of paper.">
            <a:extLst>
              <a:ext uri="{FF2B5EF4-FFF2-40B4-BE49-F238E27FC236}">
                <a16:creationId xmlns:a16="http://schemas.microsoft.com/office/drawing/2014/main" id="{DF992E26-6825-42CE-8425-2CAA9340F6F3}"/>
              </a:ext>
            </a:extLst>
          </p:cNvPr>
          <p:cNvSpPr>
            <a:spLocks noEditPoints="1"/>
          </p:cNvSpPr>
          <p:nvPr/>
        </p:nvSpPr>
        <p:spPr bwMode="auto">
          <a:xfrm>
            <a:off x="3753568" y="3389997"/>
            <a:ext cx="220663" cy="285750"/>
          </a:xfrm>
          <a:custGeom>
            <a:avLst/>
            <a:gdLst>
              <a:gd name="T0" fmla="*/ 542 w 553"/>
              <a:gd name="T1" fmla="*/ 205 h 722"/>
              <a:gd name="T2" fmla="*/ 323 w 553"/>
              <a:gd name="T3" fmla="*/ 313 h 722"/>
              <a:gd name="T4" fmla="*/ 312 w 553"/>
              <a:gd name="T5" fmla="*/ 306 h 722"/>
              <a:gd name="T6" fmla="*/ 315 w 553"/>
              <a:gd name="T7" fmla="*/ 293 h 722"/>
              <a:gd name="T8" fmla="*/ 444 w 553"/>
              <a:gd name="T9" fmla="*/ 289 h 722"/>
              <a:gd name="T10" fmla="*/ 455 w 553"/>
              <a:gd name="T11" fmla="*/ 297 h 722"/>
              <a:gd name="T12" fmla="*/ 452 w 553"/>
              <a:gd name="T13" fmla="*/ 310 h 722"/>
              <a:gd name="T14" fmla="*/ 444 w 553"/>
              <a:gd name="T15" fmla="*/ 433 h 722"/>
              <a:gd name="T16" fmla="*/ 315 w 553"/>
              <a:gd name="T17" fmla="*/ 430 h 722"/>
              <a:gd name="T18" fmla="*/ 312 w 553"/>
              <a:gd name="T19" fmla="*/ 417 h 722"/>
              <a:gd name="T20" fmla="*/ 323 w 553"/>
              <a:gd name="T21" fmla="*/ 409 h 722"/>
              <a:gd name="T22" fmla="*/ 452 w 553"/>
              <a:gd name="T23" fmla="*/ 413 h 722"/>
              <a:gd name="T24" fmla="*/ 455 w 553"/>
              <a:gd name="T25" fmla="*/ 426 h 722"/>
              <a:gd name="T26" fmla="*/ 444 w 553"/>
              <a:gd name="T27" fmla="*/ 433 h 722"/>
              <a:gd name="T28" fmla="*/ 318 w 553"/>
              <a:gd name="T29" fmla="*/ 577 h 722"/>
              <a:gd name="T30" fmla="*/ 311 w 553"/>
              <a:gd name="T31" fmla="*/ 566 h 722"/>
              <a:gd name="T32" fmla="*/ 318 w 553"/>
              <a:gd name="T33" fmla="*/ 555 h 722"/>
              <a:gd name="T34" fmla="*/ 449 w 553"/>
              <a:gd name="T35" fmla="*/ 555 h 722"/>
              <a:gd name="T36" fmla="*/ 456 w 553"/>
              <a:gd name="T37" fmla="*/ 566 h 722"/>
              <a:gd name="T38" fmla="*/ 449 w 553"/>
              <a:gd name="T39" fmla="*/ 577 h 722"/>
              <a:gd name="T40" fmla="*/ 194 w 553"/>
              <a:gd name="T41" fmla="*/ 325 h 722"/>
              <a:gd name="T42" fmla="*/ 181 w 553"/>
              <a:gd name="T43" fmla="*/ 327 h 722"/>
              <a:gd name="T44" fmla="*/ 129 w 553"/>
              <a:gd name="T45" fmla="*/ 275 h 722"/>
              <a:gd name="T46" fmla="*/ 132 w 553"/>
              <a:gd name="T47" fmla="*/ 262 h 722"/>
              <a:gd name="T48" fmla="*/ 145 w 553"/>
              <a:gd name="T49" fmla="*/ 260 h 722"/>
              <a:gd name="T50" fmla="*/ 253 w 553"/>
              <a:gd name="T51" fmla="*/ 232 h 722"/>
              <a:gd name="T52" fmla="*/ 267 w 553"/>
              <a:gd name="T53" fmla="*/ 230 h 722"/>
              <a:gd name="T54" fmla="*/ 274 w 553"/>
              <a:gd name="T55" fmla="*/ 240 h 722"/>
              <a:gd name="T56" fmla="*/ 271 w 553"/>
              <a:gd name="T57" fmla="*/ 386 h 722"/>
              <a:gd name="T58" fmla="*/ 186 w 553"/>
              <a:gd name="T59" fmla="*/ 465 h 722"/>
              <a:gd name="T60" fmla="*/ 132 w 553"/>
              <a:gd name="T61" fmla="*/ 415 h 722"/>
              <a:gd name="T62" fmla="*/ 129 w 553"/>
              <a:gd name="T63" fmla="*/ 403 h 722"/>
              <a:gd name="T64" fmla="*/ 140 w 553"/>
              <a:gd name="T65" fmla="*/ 395 h 722"/>
              <a:gd name="T66" fmla="*/ 186 w 553"/>
              <a:gd name="T67" fmla="*/ 436 h 722"/>
              <a:gd name="T68" fmla="*/ 262 w 553"/>
              <a:gd name="T69" fmla="*/ 365 h 722"/>
              <a:gd name="T70" fmla="*/ 273 w 553"/>
              <a:gd name="T71" fmla="*/ 372 h 722"/>
              <a:gd name="T72" fmla="*/ 271 w 553"/>
              <a:gd name="T73" fmla="*/ 386 h 722"/>
              <a:gd name="T74" fmla="*/ 190 w 553"/>
              <a:gd name="T75" fmla="*/ 601 h 722"/>
              <a:gd name="T76" fmla="*/ 178 w 553"/>
              <a:gd name="T77" fmla="*/ 599 h 722"/>
              <a:gd name="T78" fmla="*/ 128 w 553"/>
              <a:gd name="T79" fmla="*/ 545 h 722"/>
              <a:gd name="T80" fmla="*/ 136 w 553"/>
              <a:gd name="T81" fmla="*/ 533 h 722"/>
              <a:gd name="T82" fmla="*/ 149 w 553"/>
              <a:gd name="T83" fmla="*/ 535 h 722"/>
              <a:gd name="T84" fmla="*/ 258 w 553"/>
              <a:gd name="T85" fmla="*/ 502 h 722"/>
              <a:gd name="T86" fmla="*/ 271 w 553"/>
              <a:gd name="T87" fmla="*/ 505 h 722"/>
              <a:gd name="T88" fmla="*/ 273 w 553"/>
              <a:gd name="T89" fmla="*/ 518 h 722"/>
              <a:gd name="T90" fmla="*/ 357 w 553"/>
              <a:gd name="T91" fmla="*/ 3 h 722"/>
              <a:gd name="T92" fmla="*/ 12 w 553"/>
              <a:gd name="T93" fmla="*/ 0 h 722"/>
              <a:gd name="T94" fmla="*/ 1 w 553"/>
              <a:gd name="T95" fmla="*/ 7 h 722"/>
              <a:gd name="T96" fmla="*/ 1 w 553"/>
              <a:gd name="T97" fmla="*/ 715 h 722"/>
              <a:gd name="T98" fmla="*/ 12 w 553"/>
              <a:gd name="T99" fmla="*/ 722 h 722"/>
              <a:gd name="T100" fmla="*/ 550 w 553"/>
              <a:gd name="T101" fmla="*/ 719 h 722"/>
              <a:gd name="T102" fmla="*/ 553 w 553"/>
              <a:gd name="T103" fmla="*/ 205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3" h="722">
                <a:moveTo>
                  <a:pt x="349" y="205"/>
                </a:moveTo>
                <a:lnTo>
                  <a:pt x="349" y="12"/>
                </a:lnTo>
                <a:lnTo>
                  <a:pt x="542" y="205"/>
                </a:lnTo>
                <a:lnTo>
                  <a:pt x="349" y="205"/>
                </a:lnTo>
                <a:close/>
                <a:moveTo>
                  <a:pt x="444" y="313"/>
                </a:moveTo>
                <a:lnTo>
                  <a:pt x="323" y="313"/>
                </a:lnTo>
                <a:lnTo>
                  <a:pt x="318" y="312"/>
                </a:lnTo>
                <a:lnTo>
                  <a:pt x="315" y="310"/>
                </a:lnTo>
                <a:lnTo>
                  <a:pt x="312" y="306"/>
                </a:lnTo>
                <a:lnTo>
                  <a:pt x="311" y="301"/>
                </a:lnTo>
                <a:lnTo>
                  <a:pt x="312" y="297"/>
                </a:lnTo>
                <a:lnTo>
                  <a:pt x="315" y="293"/>
                </a:lnTo>
                <a:lnTo>
                  <a:pt x="318" y="290"/>
                </a:lnTo>
                <a:lnTo>
                  <a:pt x="323" y="289"/>
                </a:lnTo>
                <a:lnTo>
                  <a:pt x="444" y="289"/>
                </a:lnTo>
                <a:lnTo>
                  <a:pt x="449" y="290"/>
                </a:lnTo>
                <a:lnTo>
                  <a:pt x="452" y="293"/>
                </a:lnTo>
                <a:lnTo>
                  <a:pt x="455" y="297"/>
                </a:lnTo>
                <a:lnTo>
                  <a:pt x="456" y="301"/>
                </a:lnTo>
                <a:lnTo>
                  <a:pt x="455" y="306"/>
                </a:lnTo>
                <a:lnTo>
                  <a:pt x="452" y="310"/>
                </a:lnTo>
                <a:lnTo>
                  <a:pt x="449" y="312"/>
                </a:lnTo>
                <a:lnTo>
                  <a:pt x="444" y="313"/>
                </a:lnTo>
                <a:close/>
                <a:moveTo>
                  <a:pt x="444" y="433"/>
                </a:moveTo>
                <a:lnTo>
                  <a:pt x="323" y="433"/>
                </a:lnTo>
                <a:lnTo>
                  <a:pt x="318" y="432"/>
                </a:lnTo>
                <a:lnTo>
                  <a:pt x="315" y="430"/>
                </a:lnTo>
                <a:lnTo>
                  <a:pt x="312" y="426"/>
                </a:lnTo>
                <a:lnTo>
                  <a:pt x="311" y="421"/>
                </a:lnTo>
                <a:lnTo>
                  <a:pt x="312" y="417"/>
                </a:lnTo>
                <a:lnTo>
                  <a:pt x="315" y="413"/>
                </a:lnTo>
                <a:lnTo>
                  <a:pt x="318" y="410"/>
                </a:lnTo>
                <a:lnTo>
                  <a:pt x="323" y="409"/>
                </a:lnTo>
                <a:lnTo>
                  <a:pt x="444" y="409"/>
                </a:lnTo>
                <a:lnTo>
                  <a:pt x="449" y="410"/>
                </a:lnTo>
                <a:lnTo>
                  <a:pt x="452" y="413"/>
                </a:lnTo>
                <a:lnTo>
                  <a:pt x="455" y="417"/>
                </a:lnTo>
                <a:lnTo>
                  <a:pt x="456" y="421"/>
                </a:lnTo>
                <a:lnTo>
                  <a:pt x="455" y="426"/>
                </a:lnTo>
                <a:lnTo>
                  <a:pt x="452" y="430"/>
                </a:lnTo>
                <a:lnTo>
                  <a:pt x="449" y="432"/>
                </a:lnTo>
                <a:lnTo>
                  <a:pt x="444" y="433"/>
                </a:lnTo>
                <a:close/>
                <a:moveTo>
                  <a:pt x="444" y="578"/>
                </a:moveTo>
                <a:lnTo>
                  <a:pt x="323" y="578"/>
                </a:lnTo>
                <a:lnTo>
                  <a:pt x="318" y="577"/>
                </a:lnTo>
                <a:lnTo>
                  <a:pt x="315" y="574"/>
                </a:lnTo>
                <a:lnTo>
                  <a:pt x="312" y="571"/>
                </a:lnTo>
                <a:lnTo>
                  <a:pt x="311" y="566"/>
                </a:lnTo>
                <a:lnTo>
                  <a:pt x="312" y="561"/>
                </a:lnTo>
                <a:lnTo>
                  <a:pt x="315" y="558"/>
                </a:lnTo>
                <a:lnTo>
                  <a:pt x="318" y="555"/>
                </a:lnTo>
                <a:lnTo>
                  <a:pt x="323" y="554"/>
                </a:lnTo>
                <a:lnTo>
                  <a:pt x="444" y="554"/>
                </a:lnTo>
                <a:lnTo>
                  <a:pt x="449" y="555"/>
                </a:lnTo>
                <a:lnTo>
                  <a:pt x="452" y="558"/>
                </a:lnTo>
                <a:lnTo>
                  <a:pt x="455" y="561"/>
                </a:lnTo>
                <a:lnTo>
                  <a:pt x="456" y="566"/>
                </a:lnTo>
                <a:lnTo>
                  <a:pt x="455" y="571"/>
                </a:lnTo>
                <a:lnTo>
                  <a:pt x="452" y="574"/>
                </a:lnTo>
                <a:lnTo>
                  <a:pt x="449" y="577"/>
                </a:lnTo>
                <a:lnTo>
                  <a:pt x="444" y="578"/>
                </a:lnTo>
                <a:close/>
                <a:moveTo>
                  <a:pt x="271" y="249"/>
                </a:moveTo>
                <a:lnTo>
                  <a:pt x="194" y="325"/>
                </a:lnTo>
                <a:lnTo>
                  <a:pt x="190" y="327"/>
                </a:lnTo>
                <a:lnTo>
                  <a:pt x="186" y="328"/>
                </a:lnTo>
                <a:lnTo>
                  <a:pt x="181" y="327"/>
                </a:lnTo>
                <a:lnTo>
                  <a:pt x="178" y="325"/>
                </a:lnTo>
                <a:lnTo>
                  <a:pt x="132" y="280"/>
                </a:lnTo>
                <a:lnTo>
                  <a:pt x="129" y="275"/>
                </a:lnTo>
                <a:lnTo>
                  <a:pt x="128" y="270"/>
                </a:lnTo>
                <a:lnTo>
                  <a:pt x="129" y="266"/>
                </a:lnTo>
                <a:lnTo>
                  <a:pt x="132" y="262"/>
                </a:lnTo>
                <a:lnTo>
                  <a:pt x="136" y="260"/>
                </a:lnTo>
                <a:lnTo>
                  <a:pt x="140" y="259"/>
                </a:lnTo>
                <a:lnTo>
                  <a:pt x="145" y="260"/>
                </a:lnTo>
                <a:lnTo>
                  <a:pt x="149" y="262"/>
                </a:lnTo>
                <a:lnTo>
                  <a:pt x="186" y="299"/>
                </a:lnTo>
                <a:lnTo>
                  <a:pt x="253" y="232"/>
                </a:lnTo>
                <a:lnTo>
                  <a:pt x="258" y="230"/>
                </a:lnTo>
                <a:lnTo>
                  <a:pt x="262" y="229"/>
                </a:lnTo>
                <a:lnTo>
                  <a:pt x="267" y="230"/>
                </a:lnTo>
                <a:lnTo>
                  <a:pt x="271" y="232"/>
                </a:lnTo>
                <a:lnTo>
                  <a:pt x="273" y="236"/>
                </a:lnTo>
                <a:lnTo>
                  <a:pt x="274" y="240"/>
                </a:lnTo>
                <a:lnTo>
                  <a:pt x="273" y="245"/>
                </a:lnTo>
                <a:lnTo>
                  <a:pt x="271" y="249"/>
                </a:lnTo>
                <a:close/>
                <a:moveTo>
                  <a:pt x="271" y="386"/>
                </a:moveTo>
                <a:lnTo>
                  <a:pt x="194" y="461"/>
                </a:lnTo>
                <a:lnTo>
                  <a:pt x="190" y="464"/>
                </a:lnTo>
                <a:lnTo>
                  <a:pt x="186" y="465"/>
                </a:lnTo>
                <a:lnTo>
                  <a:pt x="181" y="464"/>
                </a:lnTo>
                <a:lnTo>
                  <a:pt x="178" y="461"/>
                </a:lnTo>
                <a:lnTo>
                  <a:pt x="132" y="415"/>
                </a:lnTo>
                <a:lnTo>
                  <a:pt x="129" y="411"/>
                </a:lnTo>
                <a:lnTo>
                  <a:pt x="128" y="407"/>
                </a:lnTo>
                <a:lnTo>
                  <a:pt x="129" y="403"/>
                </a:lnTo>
                <a:lnTo>
                  <a:pt x="132" y="399"/>
                </a:lnTo>
                <a:lnTo>
                  <a:pt x="136" y="396"/>
                </a:lnTo>
                <a:lnTo>
                  <a:pt x="140" y="395"/>
                </a:lnTo>
                <a:lnTo>
                  <a:pt x="145" y="396"/>
                </a:lnTo>
                <a:lnTo>
                  <a:pt x="149" y="399"/>
                </a:lnTo>
                <a:lnTo>
                  <a:pt x="186" y="436"/>
                </a:lnTo>
                <a:lnTo>
                  <a:pt x="253" y="368"/>
                </a:lnTo>
                <a:lnTo>
                  <a:pt x="258" y="365"/>
                </a:lnTo>
                <a:lnTo>
                  <a:pt x="262" y="365"/>
                </a:lnTo>
                <a:lnTo>
                  <a:pt x="267" y="365"/>
                </a:lnTo>
                <a:lnTo>
                  <a:pt x="271" y="368"/>
                </a:lnTo>
                <a:lnTo>
                  <a:pt x="273" y="372"/>
                </a:lnTo>
                <a:lnTo>
                  <a:pt x="274" y="376"/>
                </a:lnTo>
                <a:lnTo>
                  <a:pt x="273" y="381"/>
                </a:lnTo>
                <a:lnTo>
                  <a:pt x="271" y="386"/>
                </a:lnTo>
                <a:close/>
                <a:moveTo>
                  <a:pt x="271" y="522"/>
                </a:moveTo>
                <a:lnTo>
                  <a:pt x="194" y="599"/>
                </a:lnTo>
                <a:lnTo>
                  <a:pt x="190" y="601"/>
                </a:lnTo>
                <a:lnTo>
                  <a:pt x="186" y="602"/>
                </a:lnTo>
                <a:lnTo>
                  <a:pt x="181" y="601"/>
                </a:lnTo>
                <a:lnTo>
                  <a:pt x="178" y="599"/>
                </a:lnTo>
                <a:lnTo>
                  <a:pt x="132" y="553"/>
                </a:lnTo>
                <a:lnTo>
                  <a:pt x="129" y="549"/>
                </a:lnTo>
                <a:lnTo>
                  <a:pt x="128" y="545"/>
                </a:lnTo>
                <a:lnTo>
                  <a:pt x="129" y="540"/>
                </a:lnTo>
                <a:lnTo>
                  <a:pt x="132" y="535"/>
                </a:lnTo>
                <a:lnTo>
                  <a:pt x="136" y="533"/>
                </a:lnTo>
                <a:lnTo>
                  <a:pt x="140" y="532"/>
                </a:lnTo>
                <a:lnTo>
                  <a:pt x="145" y="533"/>
                </a:lnTo>
                <a:lnTo>
                  <a:pt x="149" y="535"/>
                </a:lnTo>
                <a:lnTo>
                  <a:pt x="186" y="572"/>
                </a:lnTo>
                <a:lnTo>
                  <a:pt x="253" y="505"/>
                </a:lnTo>
                <a:lnTo>
                  <a:pt x="258" y="502"/>
                </a:lnTo>
                <a:lnTo>
                  <a:pt x="262" y="501"/>
                </a:lnTo>
                <a:lnTo>
                  <a:pt x="267" y="502"/>
                </a:lnTo>
                <a:lnTo>
                  <a:pt x="271" y="505"/>
                </a:lnTo>
                <a:lnTo>
                  <a:pt x="273" y="509"/>
                </a:lnTo>
                <a:lnTo>
                  <a:pt x="274" y="513"/>
                </a:lnTo>
                <a:lnTo>
                  <a:pt x="273" y="518"/>
                </a:lnTo>
                <a:lnTo>
                  <a:pt x="271" y="522"/>
                </a:lnTo>
                <a:close/>
                <a:moveTo>
                  <a:pt x="550" y="196"/>
                </a:moveTo>
                <a:lnTo>
                  <a:pt x="357" y="3"/>
                </a:lnTo>
                <a:lnTo>
                  <a:pt x="353" y="1"/>
                </a:lnTo>
                <a:lnTo>
                  <a:pt x="349" y="0"/>
                </a:lnTo>
                <a:lnTo>
                  <a:pt x="12" y="0"/>
                </a:lnTo>
                <a:lnTo>
                  <a:pt x="7" y="1"/>
                </a:lnTo>
                <a:lnTo>
                  <a:pt x="4" y="3"/>
                </a:lnTo>
                <a:lnTo>
                  <a:pt x="1" y="7"/>
                </a:lnTo>
                <a:lnTo>
                  <a:pt x="0" y="12"/>
                </a:lnTo>
                <a:lnTo>
                  <a:pt x="0" y="711"/>
                </a:lnTo>
                <a:lnTo>
                  <a:pt x="1" y="715"/>
                </a:lnTo>
                <a:lnTo>
                  <a:pt x="4" y="719"/>
                </a:lnTo>
                <a:lnTo>
                  <a:pt x="7" y="721"/>
                </a:lnTo>
                <a:lnTo>
                  <a:pt x="12" y="722"/>
                </a:lnTo>
                <a:lnTo>
                  <a:pt x="542" y="722"/>
                </a:lnTo>
                <a:lnTo>
                  <a:pt x="546" y="721"/>
                </a:lnTo>
                <a:lnTo>
                  <a:pt x="550" y="719"/>
                </a:lnTo>
                <a:lnTo>
                  <a:pt x="552" y="715"/>
                </a:lnTo>
                <a:lnTo>
                  <a:pt x="553" y="711"/>
                </a:lnTo>
                <a:lnTo>
                  <a:pt x="553" y="205"/>
                </a:lnTo>
                <a:lnTo>
                  <a:pt x="552" y="200"/>
                </a:lnTo>
                <a:lnTo>
                  <a:pt x="550" y="1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4578972" y="4909356"/>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4555159" y="1883339"/>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45027" y="2507462"/>
            <a:ext cx="3981000" cy="461665"/>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dirty="0">
                <a:solidFill>
                  <a:schemeClr val="bg1"/>
                </a:solidFill>
              </a:rPr>
              <a:t>The given charts shows home ownership and the amount paid for each on last payment date</a:t>
            </a:r>
            <a:r>
              <a:rPr lang="en-US" sz="1400" dirty="0">
                <a:solidFill>
                  <a:schemeClr val="bg1"/>
                </a:solidFill>
              </a:rPr>
              <a:t>. </a:t>
            </a:r>
          </a:p>
        </p:txBody>
      </p:sp>
      <p:sp>
        <p:nvSpPr>
          <p:cNvPr id="38" name="TextBox 47">
            <a:extLst>
              <a:ext uri="{FF2B5EF4-FFF2-40B4-BE49-F238E27FC236}">
                <a16:creationId xmlns:a16="http://schemas.microsoft.com/office/drawing/2014/main" id="{468E2C47-3170-4264-A8DB-61C9DD65CB3F}"/>
              </a:ext>
            </a:extLst>
          </p:cNvPr>
          <p:cNvSpPr txBox="1"/>
          <p:nvPr/>
        </p:nvSpPr>
        <p:spPr>
          <a:xfrm>
            <a:off x="-29996" y="3184015"/>
            <a:ext cx="3506512" cy="461665"/>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500" dirty="0">
                <a:solidFill>
                  <a:schemeClr val="bg1"/>
                </a:solidFill>
              </a:rPr>
              <a:t>As we can see, the maximum latest amount is paid by Mortgage customers with 56M</a:t>
            </a:r>
            <a:r>
              <a:rPr lang="en-US" sz="1400" dirty="0">
                <a:solidFill>
                  <a:schemeClr val="bg1"/>
                </a:solidFill>
              </a:rPr>
              <a:t>. </a:t>
            </a:r>
          </a:p>
        </p:txBody>
      </p:sp>
      <p:sp>
        <p:nvSpPr>
          <p:cNvPr id="37" name="TextBox 47">
            <a:extLst>
              <a:ext uri="{FF2B5EF4-FFF2-40B4-BE49-F238E27FC236}">
                <a16:creationId xmlns:a16="http://schemas.microsoft.com/office/drawing/2014/main" id="{CEDCE8FF-73B3-4C37-B751-F7E83288982A}"/>
              </a:ext>
            </a:extLst>
          </p:cNvPr>
          <p:cNvSpPr txBox="1"/>
          <p:nvPr/>
        </p:nvSpPr>
        <p:spPr>
          <a:xfrm>
            <a:off x="495386" y="4944508"/>
            <a:ext cx="3610329"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19" name="Chart 18" descr="This is a chart. ">
            <a:extLst>
              <a:ext uri="{FF2B5EF4-FFF2-40B4-BE49-F238E27FC236}">
                <a16:creationId xmlns:a16="http://schemas.microsoft.com/office/drawing/2014/main" id="{64247792-27CC-4EFA-A69B-F13112FC2F14}"/>
              </a:ext>
            </a:extLst>
          </p:cNvPr>
          <p:cNvGraphicFramePr/>
          <p:nvPr>
            <p:extLst>
              <p:ext uri="{D42A27DB-BD31-4B8C-83A1-F6EECF244321}">
                <p14:modId xmlns:p14="http://schemas.microsoft.com/office/powerpoint/2010/main" val="2724156569"/>
              </p:ext>
            </p:extLst>
          </p:nvPr>
        </p:nvGraphicFramePr>
        <p:xfrm>
          <a:off x="6527800" y="1948554"/>
          <a:ext cx="4045465" cy="2696977"/>
        </p:xfrm>
        <a:graphic>
          <a:graphicData uri="http://schemas.openxmlformats.org/drawingml/2006/chart">
            <c:chart xmlns:c="http://schemas.openxmlformats.org/drawingml/2006/chart" xmlns:r="http://schemas.openxmlformats.org/officeDocument/2006/relationships" r:id="rId4"/>
          </a:graphicData>
        </a:graphic>
      </p:graphicFrame>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14A0844-405E-28DA-5341-F9EB87D46221}"/>
              </a:ext>
            </a:extLst>
          </p:cNvPr>
          <p:cNvSpPr/>
          <p:nvPr/>
        </p:nvSpPr>
        <p:spPr>
          <a:xfrm>
            <a:off x="324112" y="1419920"/>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a:latin typeface="+mj-lt"/>
                <a:ea typeface="ADLaM Display" panose="020F0502020204030204" pitchFamily="2" charset="0"/>
                <a:cs typeface="ADLaM Display" panose="020F0502020204030204" pitchFamily="2" charset="0"/>
              </a:rPr>
              <a:t>Home ownership and last payment date stat</a:t>
            </a:r>
          </a:p>
        </p:txBody>
      </p:sp>
      <p:pic>
        <p:nvPicPr>
          <p:cNvPr id="39" name="Picture 38" descr="A screenshot of a computer screen&#10;&#10;Description automatically generated">
            <a:extLst>
              <a:ext uri="{FF2B5EF4-FFF2-40B4-BE49-F238E27FC236}">
                <a16:creationId xmlns:a16="http://schemas.microsoft.com/office/drawing/2014/main" id="{D5365F67-A5E9-BF66-FB25-1837B78E6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911" y="1545598"/>
            <a:ext cx="5721089" cy="3864019"/>
          </a:xfrm>
          <a:prstGeom prst="rect">
            <a:avLst/>
          </a:prstGeom>
        </p:spPr>
      </p:pic>
      <p:pic>
        <p:nvPicPr>
          <p:cNvPr id="41" name="Picture 40" descr="A pink line with blue dots and words&#10;&#10;Description automatically generated">
            <a:extLst>
              <a:ext uri="{FF2B5EF4-FFF2-40B4-BE49-F238E27FC236}">
                <a16:creationId xmlns:a16="http://schemas.microsoft.com/office/drawing/2014/main" id="{7048730C-C480-C9C8-BA09-8A73D5F79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530" y="4083031"/>
            <a:ext cx="3714041" cy="2011854"/>
          </a:xfrm>
          <a:prstGeom prst="rect">
            <a:avLst/>
          </a:prstGeom>
        </p:spPr>
      </p:pic>
    </p:spTree>
    <p:extLst>
      <p:ext uri="{BB962C8B-B14F-4D97-AF65-F5344CB8AC3E}">
        <p14:creationId xmlns:p14="http://schemas.microsoft.com/office/powerpoint/2010/main" val="3371080236"/>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1A1251-DA89-493A-8204-679220DD13D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876</TotalTime>
  <Words>979</Words>
  <Application>Microsoft Office PowerPoint</Application>
  <PresentationFormat>Widescreen</PresentationFormat>
  <Paragraphs>108</Paragraphs>
  <Slides>13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ADLaM Display</vt:lpstr>
      <vt:lpstr>-apple-system</vt:lpstr>
      <vt:lpstr>Arial</vt:lpstr>
      <vt:lpstr>Calibri</vt:lpstr>
      <vt:lpstr>Century Gothic</vt:lpstr>
      <vt:lpstr>Segoe UI Light</vt:lpstr>
      <vt:lpstr>Söhne</vt:lpstr>
      <vt:lpstr>Wingdings</vt:lpstr>
      <vt:lpstr>Office Theme</vt:lpstr>
      <vt:lpstr>Slide 1</vt:lpstr>
      <vt:lpstr>Our team                         (group:2)</vt:lpstr>
      <vt:lpstr>Project objective</vt:lpstr>
      <vt:lpstr>IMPLEMENTATION OF KPI’S</vt:lpstr>
      <vt:lpstr>Kpi :1</vt:lpstr>
      <vt:lpstr>Slide 6</vt:lpstr>
      <vt:lpstr>KPI : 3</vt:lpstr>
      <vt:lpstr>KPI : 4</vt:lpstr>
      <vt:lpstr>KPI : 5</vt:lpstr>
      <vt:lpstr>Kpi 5:Sub chart</vt:lpstr>
      <vt:lpstr>Dashboards Created for this project</vt:lpstr>
      <vt:lpstr>Slide 10</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Ayushi Ichchhaporia</dc:creator>
  <cp:lastModifiedBy>Ayushi Ichchhaporia</cp:lastModifiedBy>
  <cp:revision>4</cp:revision>
  <dcterms:created xsi:type="dcterms:W3CDTF">2024-02-27T17:18:38Z</dcterms:created>
  <dcterms:modified xsi:type="dcterms:W3CDTF">2024-03-03T04:15:48Z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